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5" r:id="rId1"/>
    <p:sldMasterId id="2147483656" r:id="rId2"/>
  </p:sldMasterIdLst>
  <p:notesMasterIdLst>
    <p:notesMasterId r:id="rId193"/>
  </p:notesMasterIdLst>
  <p:handoutMasterIdLst>
    <p:handoutMasterId r:id="rId194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7" r:id="rId191"/>
    <p:sldId id="448" r:id="rId192"/>
  </p:sldIdLst>
  <p:sldSz cx="9144000" cy="5143500" type="screen16x9"/>
  <p:notesSz cx="6858000" cy="9144000"/>
  <p:embeddedFontLst>
    <p:embeddedFont>
      <p:font typeface="나눔고딕" pitchFamily="50" charset="-127"/>
      <p:regular r:id="rId195"/>
      <p:bold r:id="rId196"/>
    </p:embeddedFont>
    <p:embeddedFont>
      <p:font typeface="한컴 솔잎 M" pitchFamily="18" charset="-127"/>
      <p:regular r:id="rId197"/>
    </p:embeddedFont>
    <p:embeddedFont>
      <p:font typeface="맑은 고딕" pitchFamily="50" charset="-127"/>
      <p:regular r:id="rId198"/>
      <p:bold r:id="rId199"/>
    </p:embeddedFont>
    <p:embeddedFont>
      <p:font typeface="Arial Rounded MT Bold" pitchFamily="34" charset="0"/>
      <p:regular r:id="rId200"/>
    </p:embeddedFont>
    <p:embeddedFont>
      <p:font typeface="나눔고딕 ExtraBold" pitchFamily="50" charset="-127"/>
      <p:bold r:id="rId20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06261BA-C831-48E0-A112-F8B227647E46}">
          <p14:sldIdLst>
            <p14:sldId id="256"/>
            <p14:sldId id="257"/>
          </p14:sldIdLst>
        </p14:section>
        <p14:section name="개발목적 및 요구사항" id="{BA66E719-5129-40E5-98CE-EEAF2F7BDDD3}">
          <p14:sldIdLst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</p14:sldIdLst>
        </p14:section>
        <p14:section name="역할분담 및 일정" id="{6308F022-03B8-435B-B468-C03351CC0C5D}">
          <p14:sldIdLst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</p14:sldIdLst>
        </p14:section>
        <p14:section name="개발환경" id="{45505B6D-3417-4AB6-A644-12C299547274}">
          <p14:sldIdLst>
            <p14:sldId id="275"/>
          </p14:sldIdLst>
        </p14:section>
        <p14:section name="use-case-diamgram" id="{E8CE4679-BA6F-4FA2-A177-0F132002711C}">
          <p14:sldIdLst>
            <p14:sldId id="276"/>
            <p14:sldId id="277"/>
            <p14:sldId id="278"/>
            <p14:sldId id="279"/>
            <p14:sldId id="280"/>
          </p14:sldIdLst>
        </p14:section>
        <p14:section name="프로그램 구조" id="{F4F305BC-5FC4-450A-BB79-2DD892C638F8}">
          <p14:sldIdLst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</p14:sldIdLst>
        </p14:section>
        <p14:section name="메인페이지(현준)" id="{0A05BD1C-DED1-4E13-A6E6-C899DBC105E9}">
          <p14:sldIdLst>
            <p14:sldId id="304"/>
            <p14:sldId id="305"/>
            <p14:sldId id="306"/>
            <p14:sldId id="307"/>
          </p14:sldIdLst>
        </p14:section>
        <p14:section name="헤더(만제)" id="{2FE4BD6D-D645-4F88-9822-8340A2EB8019}">
          <p14:sldIdLst>
            <p14:sldId id="308"/>
            <p14:sldId id="309"/>
            <p14:sldId id="310"/>
            <p14:sldId id="311"/>
          </p14:sldIdLst>
        </p14:section>
        <p14:section name="회원가입, 로그인(성환)" id="{B4D38D9F-3D09-4A2B-980C-6D130F2FD712}">
          <p14:sldIdLst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</p14:sldIdLst>
        </p14:section>
        <p14:section name="상품등록(정휘)" id="{5CCB7875-959E-407A-A979-BF4000ABBA14}">
          <p14:sldIdLst>
            <p14:sldId id="322"/>
            <p14:sldId id="323"/>
            <p14:sldId id="324"/>
            <p14:sldId id="325"/>
          </p14:sldIdLst>
        </p14:section>
        <p14:section name="상품관리상세(정휘)" id="{B4503CD4-91DA-4E97-85F2-605A634C8497}">
          <p14:sldIdLst>
            <p14:sldId id="326"/>
            <p14:sldId id="327"/>
            <p14:sldId id="328"/>
            <p14:sldId id="329"/>
          </p14:sldIdLst>
        </p14:section>
        <p14:section name="패키지 관리" id="{F4AF375C-5FB7-4B3C-AF8F-3DC1DA899CC8}">
          <p14:sldIdLst>
            <p14:sldId id="330"/>
            <p14:sldId id="331"/>
            <p14:sldId id="332"/>
            <p14:sldId id="333"/>
          </p14:sldIdLst>
        </p14:section>
        <p14:section name="상품리스트(만제)" id="{7F500217-540B-4C57-BC44-03820CFA6E9B}">
          <p14:sldIdLst>
            <p14:sldId id="334"/>
            <p14:sldId id="335"/>
          </p14:sldIdLst>
        </p14:section>
        <p14:section name="상품 상세페이지(정휘)" id="{3A04E778-C64D-4D9B-905B-D5EE4DA9FF21}">
          <p14:sldIdLst>
            <p14:sldId id="336"/>
            <p14:sldId id="337"/>
            <p14:sldId id="338"/>
            <p14:sldId id="339"/>
            <p14:sldId id="340"/>
            <p14:sldId id="341"/>
          </p14:sldIdLst>
        </p14:section>
        <p14:section name="결제(정휘)" id="{E61BE960-5EC2-44C7-81F8-2758D060EE56}">
          <p14:sldIdLst>
            <p14:sldId id="342"/>
            <p14:sldId id="343"/>
            <p14:sldId id="344"/>
            <p14:sldId id="345"/>
          </p14:sldIdLst>
        </p14:section>
        <p14:section name="상품 리뷰" id="{4C3E2D13-FD35-4176-A8BC-3B149A6C7747}">
          <p14:sldIdLst>
            <p14:sldId id="346"/>
            <p14:sldId id="347"/>
            <p14:sldId id="348"/>
            <p14:sldId id="349"/>
            <p14:sldId id="350"/>
          </p14:sldIdLst>
        </p14:section>
        <p14:section name="상품 문의" id="{9FFC901D-FB48-43EB-8733-BC7FA56827A0}">
          <p14:sldIdLst>
            <p14:sldId id="351"/>
            <p14:sldId id="352"/>
            <p14:sldId id="353"/>
            <p14:sldId id="354"/>
            <p14:sldId id="355"/>
          </p14:sldIdLst>
        </p14:section>
        <p14:section name="마이페이지 사용자(종륜)" id="{C05D98D1-2E91-431F-BB2F-C855CD151FCC}">
          <p14:sldIdLst>
            <p14:sldId id="356"/>
            <p14:sldId id="357"/>
            <p14:sldId id="358"/>
            <p14:sldId id="359"/>
          </p14:sldIdLst>
        </p14:section>
        <p14:section name="사용자 예약확인(종륜)" id="{571C8B09-2F1E-4560-BAA8-B14E9F647446}">
          <p14:sldIdLst>
            <p14:sldId id="360"/>
          </p14:sldIdLst>
        </p14:section>
        <p14:section name="예약취소(정휘)" id="{D60F165A-5506-40C5-9460-7E1FA4BEE30E}">
          <p14:sldIdLst>
            <p14:sldId id="361"/>
            <p14:sldId id="362"/>
            <p14:sldId id="363"/>
          </p14:sldIdLst>
        </p14:section>
        <p14:section name="사용자 회원탈퇴(현준)" id="{16019335-BE45-450F-8B79-5B7FE1AAEB81}">
          <p14:sldIdLst>
            <p14:sldId id="364"/>
          </p14:sldIdLst>
        </p14:section>
        <p14:section name="마이페이지 사업자(종륜)" id="{E8563327-51D6-4668-BA58-F4D787B7AFCB}">
          <p14:sldIdLst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</p14:sldIdLst>
        </p14:section>
        <p14:section name="사업자 회원탈퇴(현준)" id="{03783712-8BCA-4028-8222-8EDCC6177A38}">
          <p14:sldIdLst>
            <p14:sldId id="375"/>
            <p14:sldId id="376"/>
            <p14:sldId id="377"/>
          </p14:sldIdLst>
        </p14:section>
        <p14:section name="공지사항(우람)" id="{9CF1B2F6-2C89-43E9-BF8D-A6CEAB435139}">
          <p14:sldIdLst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</p14:sldIdLst>
        </p14:section>
        <p14:section name="공지사항-사업자(우람)" id="{66C7A92A-6577-4A14-9C64-10D4754B94E9}">
          <p14:sldIdLst>
            <p14:sldId id="392"/>
            <p14:sldId id="393"/>
            <p14:sldId id="394"/>
          </p14:sldIdLst>
        </p14:section>
        <p14:section name="공지사항-사용자(우람)" id="{DC1EA24E-FCAC-4F11-BD18-C502D73CD134}">
          <p14:sldIdLst>
            <p14:sldId id="395"/>
            <p14:sldId id="396"/>
            <p14:sldId id="397"/>
          </p14:sldIdLst>
        </p14:section>
        <p14:section name="1:1문의(우람)" id="{AA12D602-D624-4C26-BBDB-B6B525C2C216}">
          <p14:sldIdLst>
            <p14:sldId id="398"/>
            <p14:sldId id="399"/>
          </p14:sldIdLst>
        </p14:section>
        <p14:section name="1:1문의-관리자(우람)" id="{E1A557A2-D8A1-4822-83FF-9FE2FE9D7B83}">
          <p14:sldIdLst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</p14:sldIdLst>
        </p14:section>
        <p14:section name="1:1문의-사업자(우람)" id="{03F90D30-39D4-4111-B33F-9E54C3333582}">
          <p14:sldIdLst>
            <p14:sldId id="409"/>
          </p14:sldIdLst>
        </p14:section>
        <p14:section name="1:1문의-사용자(우람)" id="{6CC31FB7-5675-418A-BF82-3662C0E7157F}">
          <p14:sldIdLst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</p14:sldIdLst>
        </p14:section>
        <p14:section name="관리자 로그인(현준)" id="{EEADF3F1-11E0-40A2-BD56-A33415D4BBC1}">
          <p14:sldIdLst>
            <p14:sldId id="419"/>
            <p14:sldId id="420"/>
            <p14:sldId id="421"/>
          </p14:sldIdLst>
        </p14:section>
        <p14:section name="회원정보관리(현준)" id="{430A8616-4E59-455A-986A-CFDD644C472B}">
          <p14:sldIdLst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</p14:sldIdLst>
        </p14:section>
        <p14:section name="매출현황(현준)" id="{63F47058-D2F3-4B23-A747-516FCD4733BE}">
          <p14:sldIdLst>
            <p14:sldId id="430"/>
            <p14:sldId id="431"/>
            <p14:sldId id="432"/>
            <p14:sldId id="433"/>
            <p14:sldId id="434"/>
          </p14:sldIdLst>
        </p14:section>
        <p14:section name="관리자 관리-등록(성환)" id="{88B16EC3-4C85-4711-815C-AE88A74A7C77}">
          <p14:sldIdLst>
            <p14:sldId id="435"/>
            <p14:sldId id="436"/>
          </p14:sldIdLst>
        </p14:section>
        <p14:section name="관리자 관리(현준)" id="{FBBD6F1A-A86B-4A83-B3D4-54E101BD3FE7}">
          <p14:sldIdLst>
            <p14:sldId id="437"/>
          </p14:sldIdLst>
        </p14:section>
        <p14:section name="예약자 관리(현준)" id="{894E9C47-98FC-4DAA-A716-EB31AA90E4C4}">
          <p14:sldIdLst>
            <p14:sldId id="438"/>
            <p14:sldId id="439"/>
          </p14:sldIdLst>
        </p14:section>
        <p14:section name="관리자 통계(현준)" id="{29F43A4F-36E0-4436-91A3-3EB1170DD456}">
          <p14:sldIdLst>
            <p14:sldId id="440"/>
            <p14:sldId id="441"/>
            <p14:sldId id="442"/>
            <p14:sldId id="443"/>
          </p14:sldIdLst>
        </p14:section>
        <p14:section name="후기 및 QnA" id="{2C2E8C9A-42DA-4144-9AF5-BAA14011F0B7}">
          <p14:sldIdLst>
            <p14:sldId id="447"/>
            <p14:sldId id="44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5"/>
    <p:restoredTop sz="93466"/>
  </p:normalViewPr>
  <p:slideViewPr>
    <p:cSldViewPr>
      <p:cViewPr varScale="1">
        <p:scale>
          <a:sx n="109" d="100"/>
          <a:sy n="109" d="100"/>
        </p:scale>
        <p:origin x="-682" y="-67"/>
      </p:cViewPr>
      <p:guideLst>
        <p:guide orient="horz" pos="1619"/>
        <p:guide pos="2879"/>
      </p:guideLst>
    </p:cSldViewPr>
  </p:slideViewPr>
  <p:outlineViewPr>
    <p:cViewPr>
      <p:scale>
        <a:sx n="33" d="100"/>
        <a:sy n="33" d="100"/>
      </p:scale>
      <p:origin x="0" y="18846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7" d="100"/>
          <a:sy n="77" d="100"/>
        </p:scale>
        <p:origin x="-2358" y="-96"/>
      </p:cViewPr>
      <p:guideLst>
        <p:guide orient="horz" pos="2880"/>
        <p:guide pos="2159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tableStyles" Target="tableStyles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handoutMaster" Target="handoutMasters/handoutMaster1.xml"/><Relationship Id="rId199" Type="http://schemas.openxmlformats.org/officeDocument/2006/relationships/font" Target="fonts/font5.fntdata"/><Relationship Id="rId203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font" Target="fonts/font1.fntdata"/><Relationship Id="rId190" Type="http://schemas.openxmlformats.org/officeDocument/2006/relationships/slide" Target="slides/slide188.xml"/><Relationship Id="rId204" Type="http://schemas.openxmlformats.org/officeDocument/2006/relationships/theme" Target="theme/theme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font" Target="fonts/font2.fntdata"/><Relationship Id="rId200" Type="http://schemas.openxmlformats.org/officeDocument/2006/relationships/font" Target="fonts/font6.fntdata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font" Target="fonts/font3.fntdata"/><Relationship Id="rId201" Type="http://schemas.openxmlformats.org/officeDocument/2006/relationships/font" Target="fonts/font7.fntdata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font" Target="fonts/font4.fntdata"/><Relationship Id="rId202" Type="http://schemas.openxmlformats.org/officeDocument/2006/relationships/presProps" Target="presProps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0C70596-4BAF-4BE7-9482-25EC142D3A40}" type="datetime1">
              <a:rPr lang="ko-KR" altLang="en-US"/>
              <a:pPr lvl="0">
                <a:defRPr/>
              </a:pPr>
              <a:t>2019-01-22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5F3CA600-CA19-4A86-BD77-3C0ADA96F0F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01992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7FA57A1-5E11-4E12-9C7A-864CFDC837E2}" type="datetime1">
              <a:rPr lang="ko-KR" altLang="en-US"/>
              <a:pPr lvl="0">
                <a:defRPr/>
              </a:pPr>
              <a:t>2019-01-22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E82A11E1-0CB6-4A0B-8F67-A3C3B7F171C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3410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1904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85117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85117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85117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85117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7437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3369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3335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6206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이등변 삼각형 9"/>
          <p:cNvSpPr/>
          <p:nvPr userDrawn="1"/>
        </p:nvSpPr>
        <p:spPr>
          <a:xfrm rot="5400000">
            <a:off x="135000" y="-135000"/>
            <a:ext cx="81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 userDrawn="1"/>
        </p:nvSpPr>
        <p:spPr>
          <a:xfrm rot="16200000">
            <a:off x="8235512" y="4198500"/>
            <a:ext cx="81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754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6588224" y="-92546"/>
            <a:ext cx="2592288" cy="5400600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 userDrawn="1"/>
        </p:nvSpPr>
        <p:spPr>
          <a:xfrm rot="5400000">
            <a:off x="135000" y="-135000"/>
            <a:ext cx="81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 userDrawn="1"/>
        </p:nvSpPr>
        <p:spPr>
          <a:xfrm rot="16200000">
            <a:off x="8235512" y="4198500"/>
            <a:ext cx="81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415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97.png"/><Relationship Id="rId7" Type="http://schemas.openxmlformats.org/officeDocument/2006/relationships/image" Target="../media/image192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3.png"/><Relationship Id="rId5" Type="http://schemas.openxmlformats.org/officeDocument/2006/relationships/image" Target="../media/image198.png"/><Relationship Id="rId4" Type="http://schemas.openxmlformats.org/officeDocument/2006/relationships/image" Target="../media/image189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4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1.png"/><Relationship Id="rId5" Type="http://schemas.openxmlformats.org/officeDocument/2006/relationships/image" Target="../media/image219.png"/><Relationship Id="rId4" Type="http://schemas.openxmlformats.org/officeDocument/2006/relationships/image" Target="../media/image220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8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9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0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9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1.pn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4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8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3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38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50.png"/><Relationship Id="rId5" Type="http://schemas.openxmlformats.org/officeDocument/2006/relationships/image" Target="../media/image34.png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49.png"/><Relationship Id="rId1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8.png"/><Relationship Id="rId3" Type="http://schemas.openxmlformats.org/officeDocument/2006/relationships/image" Target="../media/image47.png"/><Relationship Id="rId7" Type="http://schemas.openxmlformats.org/officeDocument/2006/relationships/image" Target="../media/image48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50.png"/><Relationship Id="rId5" Type="http://schemas.openxmlformats.org/officeDocument/2006/relationships/image" Target="../media/image35.png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1.png"/><Relationship Id="rId7" Type="http://schemas.openxmlformats.org/officeDocument/2006/relationships/image" Target="../media/image194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261912" y="843558"/>
            <a:ext cx="4620176" cy="2592288"/>
            <a:chOff x="1919624" y="687015"/>
            <a:chExt cx="4620176" cy="2592288"/>
          </a:xfrm>
        </p:grpSpPr>
        <p:pic>
          <p:nvPicPr>
            <p:cNvPr id="1028" name="Picture 4" descr="D:\팀 프로젝트 [ACTIVILLAGE]\로고 이미지\logoimage2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9801" y="687015"/>
              <a:ext cx="2784802" cy="1579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그룹 8"/>
            <p:cNvGrpSpPr/>
            <p:nvPr/>
          </p:nvGrpSpPr>
          <p:grpSpPr>
            <a:xfrm>
              <a:off x="1919624" y="1931707"/>
              <a:ext cx="4620176" cy="1010819"/>
              <a:chOff x="2178664" y="2557353"/>
              <a:chExt cx="5234434" cy="1526946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2178664" y="2557353"/>
                <a:ext cx="5234434" cy="12553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800" spc="-300" dirty="0">
                    <a:solidFill>
                      <a:srgbClr val="00002F"/>
                    </a:solidFill>
                    <a:latin typeface="한컴 솔잎 M" pitchFamily="18" charset="-127"/>
                    <a:ea typeface="한컴 솔잎 M" pitchFamily="18" charset="-127"/>
                  </a:rPr>
                  <a:t>ACTIVILLAGE</a:t>
                </a:r>
                <a:endParaRPr lang="ko-KR" altLang="en-US" sz="4800" spc="-300" dirty="0">
                  <a:solidFill>
                    <a:srgbClr val="00002F"/>
                  </a:solidFill>
                  <a:latin typeface="한컴 솔잎 M" pitchFamily="18" charset="-127"/>
                  <a:ea typeface="한컴 솔잎 M" pitchFamily="18" charset="-127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2997062" y="3693104"/>
                <a:ext cx="3818246" cy="391195"/>
              </a:xfrm>
              <a:prstGeom prst="rect">
                <a:avLst/>
              </a:prstGeom>
              <a:solidFill>
                <a:srgbClr val="8DBABD"/>
              </a:solidFill>
              <a:ln>
                <a:solidFill>
                  <a:srgbClr val="8DBA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spc="-150" dirty="0" err="1">
                    <a:latin typeface="나눔고딕 ExtraBold" pitchFamily="50" charset="-127"/>
                    <a:ea typeface="나눔고딕 ExtraBold" pitchFamily="50" charset="-127"/>
                  </a:rPr>
                  <a:t>액티비티</a:t>
                </a:r>
                <a:r>
                  <a:rPr lang="ko-KR" altLang="en-US" sz="1400" spc="-150" dirty="0">
                    <a:latin typeface="나눔고딕 ExtraBold" pitchFamily="50" charset="-127"/>
                    <a:ea typeface="나눔고딕 ExtraBold" pitchFamily="50" charset="-127"/>
                  </a:rPr>
                  <a:t> 예약 사이트</a:t>
                </a: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2565060" y="3002304"/>
              <a:ext cx="38248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나눔고딕" pitchFamily="50" charset="-127"/>
                  <a:ea typeface="나눔고딕" pitchFamily="50" charset="-127"/>
                </a:rPr>
                <a:t>융합소프트웨어개발자양성과정 </a:t>
              </a:r>
              <a:r>
                <a:rPr lang="en-US" altLang="ko-KR" sz="1200" dirty="0">
                  <a:latin typeface="나눔고딕" pitchFamily="50" charset="-127"/>
                  <a:ea typeface="나눔고딕" pitchFamily="50" charset="-127"/>
                </a:rPr>
                <a:t>– </a:t>
              </a:r>
              <a:r>
                <a:rPr lang="ko-KR" altLang="en-US" sz="1200" dirty="0">
                  <a:latin typeface="나눔고딕" pitchFamily="50" charset="-127"/>
                  <a:ea typeface="나눔고딕" pitchFamily="50" charset="-127"/>
                </a:rPr>
                <a:t>웹 사이트 프로젝트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07504" y="4555599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팀장 </a:t>
            </a:r>
            <a:r>
              <a:rPr lang="en-US" altLang="ko-KR" sz="1200" dirty="0"/>
              <a:t>: </a:t>
            </a:r>
            <a:r>
              <a:rPr lang="ko-KR" altLang="en-US" sz="1200" dirty="0"/>
              <a:t>정현준</a:t>
            </a:r>
            <a:endParaRPr lang="en-US" altLang="ko-KR" sz="1200" dirty="0"/>
          </a:p>
          <a:p>
            <a:r>
              <a:rPr lang="ko-KR" altLang="en-US" sz="1200" dirty="0"/>
              <a:t>팀원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고종륜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한만제</a:t>
            </a:r>
            <a:r>
              <a:rPr lang="en-US" altLang="ko-KR" sz="1200" dirty="0"/>
              <a:t>, </a:t>
            </a:r>
            <a:r>
              <a:rPr lang="ko-KR" altLang="en-US" sz="1200" dirty="0"/>
              <a:t>조성환</a:t>
            </a:r>
            <a:r>
              <a:rPr lang="en-US" altLang="ko-KR" sz="1200" dirty="0"/>
              <a:t>, </a:t>
            </a:r>
            <a:r>
              <a:rPr lang="ko-KR" altLang="en-US" sz="1200" dirty="0"/>
              <a:t>박우람</a:t>
            </a:r>
            <a:r>
              <a:rPr lang="en-US" altLang="ko-KR" sz="1200" dirty="0"/>
              <a:t>, </a:t>
            </a:r>
            <a:r>
              <a:rPr lang="ko-KR" altLang="en-US" sz="1200" dirty="0"/>
              <a:t>김정휘</a:t>
            </a:r>
          </a:p>
        </p:txBody>
      </p:sp>
    </p:spTree>
    <p:extLst>
      <p:ext uri="{BB962C8B-B14F-4D97-AF65-F5344CB8AC3E}">
        <p14:creationId xmlns:p14="http://schemas.microsoft.com/office/powerpoint/2010/main" val="212000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96"/>
          <a:stretch/>
        </p:blipFill>
        <p:spPr bwMode="auto">
          <a:xfrm>
            <a:off x="2843808" y="1131590"/>
            <a:ext cx="3579420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973799" y="543699"/>
            <a:ext cx="1293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사용자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요구사항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개발목적 및 요구사항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7926" y="824195"/>
            <a:ext cx="4801314" cy="426783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6.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마이 페이지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사용자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회원정보 수정가능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 일치 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 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아이디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이름 변경 불가능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회원탈퇴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 변경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기존 비밀번호 입력 후 새 비밀번호 입력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예약 확인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본인이 예약한 상품 날짜순으로 확인가능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이미 체험한 상품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리뷰버튼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예약 상품 따로 분류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상품클릭 시 상품상세페이지로 이동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예약 취소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 입력 시 예약 상품 취소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경고 창 후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		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경고창의 내용에 수수료내용 포함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(8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번 상품 예약의 환불 내용 참고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7.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상품 상세보기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상품의 잔여 개수 확인 가능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패키지 확인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이용예정일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패키지 명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인원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		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추가하기 버튼 클릭 시 리스트 추가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총액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취소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매수 선택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소개 확인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사진은 슬라이드 식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+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글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리뷰 확인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평점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글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이메일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3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+*****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확인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리뷰 작성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상품당 하나의 리뷰만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작성한 리뷰는 삭제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문의 작성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댓 글은 사업자만 작성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주의 사항 내용 확인 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환불 유의 내용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(8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번 상품예약의 환불 내용 참고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 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구매버튼</a:t>
            </a:r>
          </a:p>
          <a:p>
            <a:pPr>
              <a:spcBef>
                <a:spcPts val="100"/>
              </a:spcBef>
            </a:pPr>
            <a:endParaRPr lang="ko-KR" altLang="en-US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endParaRPr lang="ko-KR" altLang="en-US" sz="1100" dirty="0">
              <a:solidFill>
                <a:srgbClr val="00002F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46439" y="534770"/>
            <a:ext cx="249647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600531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897642" y="-20538"/>
            <a:ext cx="1728358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사용자가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해당 사업자에게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작성한 질문이 보여진다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897642" y="1563638"/>
            <a:ext cx="216758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해당 상품을 등록한 사업자에게만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 err="1">
                <a:solidFill>
                  <a:prstClr val="black"/>
                </a:solidFill>
              </a:rPr>
              <a:t>답글</a:t>
            </a:r>
            <a:r>
              <a:rPr lang="ko-KR" altLang="en-US" sz="1100" dirty="0">
                <a:solidFill>
                  <a:prstClr val="black"/>
                </a:solidFill>
              </a:rPr>
              <a:t> 쓰기 영역이 보여진다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646593" y="164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646593" y="16006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41151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56363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51" y="1293069"/>
            <a:ext cx="3238476" cy="3510929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864567" y="102455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646593" y="20326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5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97642" y="1995686"/>
            <a:ext cx="2141933" cy="16260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등록 버튼 클릭 시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alert</a:t>
            </a:r>
            <a:r>
              <a:rPr lang="ko-KR" altLang="en-US" sz="1100" dirty="0">
                <a:solidFill>
                  <a:prstClr val="black"/>
                </a:solidFill>
              </a:rPr>
              <a:t>창 알림 후 등록이 완료된다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u="heavy" dirty="0">
                <a:uFill>
                  <a:solidFill>
                    <a:srgbClr val="FF0000"/>
                  </a:solidFill>
                </a:uFill>
              </a:rPr>
              <a:t>등록 완료와 동시에 </a:t>
            </a:r>
            <a:endParaRPr lang="en-US" altLang="ko-KR" sz="1100" u="heavy" dirty="0">
              <a:uFill>
                <a:solidFill>
                  <a:srgbClr val="FF0000"/>
                </a:solidFill>
              </a:uFill>
            </a:endParaRPr>
          </a:p>
          <a:p>
            <a:pPr>
              <a:spcBef>
                <a:spcPts val="200"/>
              </a:spcBef>
            </a:pPr>
            <a:r>
              <a:rPr lang="ko-KR" altLang="en-US" sz="1100" u="heavy" dirty="0">
                <a:uFill>
                  <a:solidFill>
                    <a:srgbClr val="FF0000"/>
                  </a:solidFill>
                </a:uFill>
              </a:rPr>
              <a:t>부모 창인</a:t>
            </a:r>
            <a:r>
              <a:rPr lang="en-US" altLang="ko-KR" sz="1100" u="heavy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lang="ko-KR" altLang="en-US" sz="1100" u="heavy" dirty="0">
                <a:uFill>
                  <a:solidFill>
                    <a:srgbClr val="FF0000"/>
                  </a:solidFill>
                </a:uFill>
              </a:rPr>
              <a:t>상품 문의 리스트의 </a:t>
            </a:r>
            <a:endParaRPr lang="en-US" altLang="ko-KR" sz="1100" u="heavy" dirty="0">
              <a:uFill>
                <a:solidFill>
                  <a:srgbClr val="FF0000"/>
                </a:solidFill>
              </a:uFill>
            </a:endParaRPr>
          </a:p>
          <a:p>
            <a:pPr>
              <a:spcBef>
                <a:spcPts val="200"/>
              </a:spcBef>
            </a:pPr>
            <a:r>
              <a:rPr lang="ko-KR" altLang="en-US" sz="1100" u="heavy" dirty="0" err="1">
                <a:uFill>
                  <a:solidFill>
                    <a:srgbClr val="FF0000"/>
                  </a:solidFill>
                </a:uFill>
              </a:rPr>
              <a:t>답글</a:t>
            </a:r>
            <a:r>
              <a:rPr lang="ko-KR" altLang="en-US" sz="1100" u="heavy" dirty="0">
                <a:uFill>
                  <a:solidFill>
                    <a:srgbClr val="FF0000"/>
                  </a:solidFill>
                </a:uFill>
              </a:rPr>
              <a:t> 수가</a:t>
            </a:r>
            <a:r>
              <a:rPr lang="en-US" altLang="ko-KR" sz="1100" u="heavy" dirty="0">
                <a:uFill>
                  <a:solidFill>
                    <a:srgbClr val="FF0000"/>
                  </a:solidFill>
                </a:uFill>
              </a:rPr>
              <a:t> </a:t>
            </a:r>
            <a:r>
              <a:rPr lang="ko-KR" altLang="en-US" sz="1100" u="heavy" dirty="0">
                <a:uFill>
                  <a:solidFill>
                    <a:srgbClr val="FF0000"/>
                  </a:solidFill>
                </a:uFill>
              </a:rPr>
              <a:t>동시에 업데이트 된다</a:t>
            </a:r>
            <a:r>
              <a:rPr lang="en-US" altLang="ko-KR" sz="1100" u="heavy" dirty="0">
                <a:uFill>
                  <a:solidFill>
                    <a:srgbClr val="FF0000"/>
                  </a:solidFill>
                </a:u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 err="1">
                <a:solidFill>
                  <a:prstClr val="black"/>
                </a:solidFill>
              </a:rPr>
              <a:t>답글</a:t>
            </a:r>
            <a:r>
              <a:rPr lang="ko-KR" altLang="en-US" sz="1100" dirty="0">
                <a:solidFill>
                  <a:prstClr val="black"/>
                </a:solidFill>
              </a:rPr>
              <a:t> 내용을 입력하지 않으면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등록 버튼을 클릭해도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등록이 되지 않는다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36" name="타원 35"/>
          <p:cNvSpPr/>
          <p:nvPr/>
        </p:nvSpPr>
        <p:spPr>
          <a:xfrm>
            <a:off x="1979712" y="451596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6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357986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6646593" y="3639668"/>
            <a:ext cx="251049" cy="228226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6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897642" y="3597572"/>
            <a:ext cx="2250937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닫기 버튼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클릭 시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상세 보기 팝업 창이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닫힌다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닫기 버튼을 직접 클릭하지 않아도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로그아웃 시 자동으로 모두 닫힌다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86" y="3715949"/>
            <a:ext cx="5559090" cy="1519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타원 18"/>
          <p:cNvSpPr/>
          <p:nvPr/>
        </p:nvSpPr>
        <p:spPr>
          <a:xfrm>
            <a:off x="755576" y="393990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3779912" y="393990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5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3836094"/>
            <a:ext cx="1911934" cy="5358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타원 34"/>
          <p:cNvSpPr/>
          <p:nvPr/>
        </p:nvSpPr>
        <p:spPr>
          <a:xfrm>
            <a:off x="864567" y="228371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1206115" y="3867894"/>
            <a:ext cx="0" cy="144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6835925" y="81278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/>
          <p:cNvSpPr/>
          <p:nvPr/>
        </p:nvSpPr>
        <p:spPr>
          <a:xfrm>
            <a:off x="6646593" y="4484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897642" y="387023"/>
            <a:ext cx="1728358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사업자가 해당 사용자에게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작성한 </a:t>
            </a:r>
            <a:r>
              <a:rPr lang="ko-KR" altLang="en-US" sz="1100" dirty="0" err="1">
                <a:solidFill>
                  <a:prstClr val="black"/>
                </a:solidFill>
              </a:rPr>
              <a:t>답글이</a:t>
            </a:r>
            <a:r>
              <a:rPr lang="ko-KR" altLang="en-US" sz="1100" dirty="0">
                <a:solidFill>
                  <a:prstClr val="black"/>
                </a:solidFill>
              </a:rPr>
              <a:t> 보여진다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86" y="2715766"/>
            <a:ext cx="5873459" cy="1519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직선 화살표 연결선 17"/>
          <p:cNvCxnSpPr/>
          <p:nvPr/>
        </p:nvCxnSpPr>
        <p:spPr>
          <a:xfrm>
            <a:off x="3779912" y="2849220"/>
            <a:ext cx="0" cy="15457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3923928" y="29317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6646593" y="84355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897642" y="771550"/>
            <a:ext cx="2210862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삭제 버튼 클릭 시 </a:t>
            </a:r>
            <a:r>
              <a:rPr lang="en-US" altLang="ko-KR" sz="1100" dirty="0">
                <a:solidFill>
                  <a:prstClr val="black"/>
                </a:solidFill>
              </a:rPr>
              <a:t>alert</a:t>
            </a:r>
            <a:r>
              <a:rPr lang="ko-KR" altLang="en-US" sz="1100" dirty="0">
                <a:solidFill>
                  <a:prstClr val="black"/>
                </a:solidFill>
              </a:rPr>
              <a:t>창 알림 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 err="1">
                <a:solidFill>
                  <a:prstClr val="black"/>
                </a:solidFill>
              </a:rPr>
              <a:t>답글</a:t>
            </a:r>
            <a:r>
              <a:rPr lang="ko-KR" altLang="en-US" sz="1100" dirty="0">
                <a:solidFill>
                  <a:prstClr val="black"/>
                </a:solidFill>
              </a:rPr>
              <a:t> 삭제가 완료된다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본인이 직접 작성한 </a:t>
            </a:r>
            <a:r>
              <a:rPr lang="ko-KR" altLang="en-US" sz="1100" dirty="0" err="1">
                <a:solidFill>
                  <a:prstClr val="black"/>
                </a:solidFill>
              </a:rPr>
              <a:t>답글에만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삭제 버튼이 보여진다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2859782"/>
            <a:ext cx="1924795" cy="55300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8" name="직선 연결선 47"/>
          <p:cNvCxnSpPr/>
          <p:nvPr/>
        </p:nvCxnSpPr>
        <p:spPr>
          <a:xfrm>
            <a:off x="6835925" y="199568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림 4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939902"/>
            <a:ext cx="1976237" cy="5401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793" y="4440336"/>
            <a:ext cx="1857375" cy="147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꺾인 연결선 8"/>
          <p:cNvCxnSpPr/>
          <p:nvPr/>
        </p:nvCxnSpPr>
        <p:spPr>
          <a:xfrm flipV="1">
            <a:off x="6053443" y="2697117"/>
            <a:ext cx="894821" cy="1818849"/>
          </a:xfrm>
          <a:prstGeom prst="bentConnector3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상품 문의 상세보기 팝업 창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사업자</a:t>
            </a:r>
            <a:r>
              <a:rPr lang="en-US" altLang="ko-KR" sz="1200" dirty="0">
                <a:solidFill>
                  <a:srgbClr val="00002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497712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886912" y="2067694"/>
            <a:ext cx="3370177" cy="1010819"/>
            <a:chOff x="2984271" y="2067694"/>
            <a:chExt cx="3370177" cy="1010819"/>
          </a:xfrm>
        </p:grpSpPr>
        <p:sp>
          <p:nvSpPr>
            <p:cNvPr id="6" name="TextBox 5"/>
            <p:cNvSpPr txBox="1"/>
            <p:nvPr/>
          </p:nvSpPr>
          <p:spPr>
            <a:xfrm>
              <a:off x="3123102" y="2067694"/>
              <a:ext cx="296106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spc="-300" dirty="0">
                  <a:solidFill>
                    <a:srgbClr val="00002F"/>
                  </a:solidFill>
                  <a:latin typeface="한컴 솔잎 M" pitchFamily="18" charset="-127"/>
                  <a:ea typeface="한컴 솔잎 M" pitchFamily="18" charset="-127"/>
                </a:rPr>
                <a:t>마이 페이지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984271" y="2819547"/>
              <a:ext cx="3370177" cy="258966"/>
            </a:xfrm>
            <a:prstGeom prst="rect">
              <a:avLst/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50141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31590"/>
            <a:ext cx="6336704" cy="2789348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251520" y="148247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2855377" y="332950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18117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로그인 타입에 따라 메뉴 </a:t>
            </a:r>
            <a:r>
              <a:rPr lang="en-US" altLang="ko-KR" sz="1100" dirty="0"/>
              <a:t>UI</a:t>
            </a:r>
          </a:p>
          <a:p>
            <a:r>
              <a:rPr lang="ko-KR" altLang="en-US" sz="1100" dirty="0"/>
              <a:t>동적으로 출력되고</a:t>
            </a:r>
            <a:r>
              <a:rPr lang="en-US" altLang="ko-KR" sz="1100" dirty="0"/>
              <a:t>,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177114"/>
            <a:ext cx="16353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로그인시</a:t>
            </a:r>
            <a:r>
              <a:rPr lang="ko-KR" altLang="en-US" sz="1100" dirty="0"/>
              <a:t> 설정한 사용자 </a:t>
            </a:r>
            <a:endParaRPr lang="en-US" altLang="ko-KR" sz="1100" dirty="0"/>
          </a:p>
          <a:p>
            <a:r>
              <a:rPr lang="ko-KR" altLang="en-US" sz="1100" dirty="0"/>
              <a:t>아이디를 출력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823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3723878"/>
            <a:ext cx="4643178" cy="112724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사용자 </a:t>
            </a:r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139390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35" y="982295"/>
            <a:ext cx="4932040" cy="2165520"/>
          </a:xfrm>
          <a:prstGeom prst="rect">
            <a:avLst/>
          </a:prstGeom>
          <a:ln w="9525">
            <a:noFill/>
          </a:ln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936575" y="156363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3421723" y="242773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17684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정보변경 클릭 시 정보변경</a:t>
            </a:r>
            <a:endParaRPr lang="en-US" altLang="ko-KR" sz="1100" dirty="0"/>
          </a:p>
          <a:p>
            <a:r>
              <a:rPr lang="ko-KR" altLang="en-US" sz="1100" dirty="0"/>
              <a:t>페이지 호출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147124" y="1177114"/>
            <a:ext cx="16786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기존 사용자 정보 출력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휴대폰 번호만 수정 가능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823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14270" y="1595031"/>
            <a:ext cx="411888" cy="174384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7" idx="3"/>
          </p:cNvCxnSpPr>
          <p:nvPr/>
        </p:nvCxnSpPr>
        <p:spPr>
          <a:xfrm>
            <a:off x="1626158" y="1682223"/>
            <a:ext cx="428399" cy="382832"/>
          </a:xfrm>
          <a:prstGeom prst="bentConnector3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4067944" y="27877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35925" y="300379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6877125" y="206110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4" name="TextBox 23"/>
          <p:cNvSpPr txBox="1"/>
          <p:nvPr/>
        </p:nvSpPr>
        <p:spPr>
          <a:xfrm>
            <a:off x="7144833" y="1996847"/>
            <a:ext cx="1901483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저장 버튼 클릭 시  정보 수정</a:t>
            </a:r>
            <a:endParaRPr lang="en-US" altLang="ko-KR" sz="1100" dirty="0"/>
          </a:p>
          <a:p>
            <a:r>
              <a:rPr lang="ko-KR" altLang="en-US" sz="1100" dirty="0"/>
              <a:t>여부를 묻는 </a:t>
            </a:r>
            <a:r>
              <a:rPr lang="en-US" altLang="ko-KR" sz="1100" dirty="0"/>
              <a:t>confirm</a:t>
            </a:r>
            <a:r>
              <a:rPr lang="ko-KR" altLang="en-US" sz="1100" dirty="0"/>
              <a:t>창 호출</a:t>
            </a:r>
            <a:endParaRPr lang="en-US" altLang="ko-KR" sz="1100" dirty="0"/>
          </a:p>
          <a:p>
            <a:r>
              <a:rPr lang="en-US" altLang="ko-KR" sz="1100" dirty="0"/>
              <a:t>‘</a:t>
            </a:r>
            <a:r>
              <a:rPr lang="ko-KR" altLang="en-US" sz="1100" dirty="0"/>
              <a:t>확인</a:t>
            </a:r>
            <a:r>
              <a:rPr lang="en-US" altLang="ko-KR" sz="1100" dirty="0"/>
              <a:t>’</a:t>
            </a:r>
            <a:r>
              <a:rPr lang="ko-KR" altLang="en-US" sz="1100" dirty="0"/>
              <a:t> 버튼 클릭 시 정보를 수</a:t>
            </a:r>
            <a:endParaRPr lang="en-US" altLang="ko-KR" sz="1100" dirty="0"/>
          </a:p>
          <a:p>
            <a:r>
              <a:rPr lang="ko-KR" altLang="en-US" sz="1100" dirty="0"/>
              <a:t>정하고 </a:t>
            </a:r>
            <a:r>
              <a:rPr lang="ko-KR" altLang="en-US" sz="1100" dirty="0" err="1"/>
              <a:t>마이페이지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메인으로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r>
              <a:rPr lang="ko-KR" altLang="en-US" sz="1100" dirty="0"/>
              <a:t>이동</a:t>
            </a:r>
            <a:endParaRPr lang="en-US" altLang="ko-KR" sz="11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319" y="3435846"/>
            <a:ext cx="2849215" cy="822257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3923928" y="3038823"/>
            <a:ext cx="0" cy="469031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정보변경</a:t>
            </a:r>
          </a:p>
        </p:txBody>
      </p:sp>
    </p:spTree>
    <p:extLst>
      <p:ext uri="{BB962C8B-B14F-4D97-AF65-F5344CB8AC3E}">
        <p14:creationId xmlns:p14="http://schemas.microsoft.com/office/powerpoint/2010/main" val="207073390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32" y="1023079"/>
            <a:ext cx="5381472" cy="1738755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904150" y="172518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2855390" y="181555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086797" y="339502"/>
            <a:ext cx="20746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비밀번호 변경 클릭 시 정보변경</a:t>
            </a:r>
            <a:endParaRPr lang="en-US" altLang="ko-KR" sz="1100" dirty="0"/>
          </a:p>
          <a:p>
            <a:r>
              <a:rPr lang="ko-KR" altLang="en-US" sz="1100" dirty="0"/>
              <a:t>페이지 호출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086797" y="891466"/>
            <a:ext cx="189667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비밀번호 입력란에 최소 </a:t>
            </a:r>
            <a:r>
              <a:rPr lang="en-US" altLang="ko-KR" sz="1100" dirty="0"/>
              <a:t>8</a:t>
            </a:r>
            <a:r>
              <a:rPr lang="ko-KR" altLang="en-US" sz="1100" dirty="0"/>
              <a:t>자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최대 </a:t>
            </a:r>
            <a:r>
              <a:rPr lang="en-US" altLang="ko-KR" sz="1100" dirty="0"/>
              <a:t>20</a:t>
            </a:r>
            <a:r>
              <a:rPr lang="ko-KR" altLang="en-US" sz="1100" dirty="0"/>
              <a:t>자로 제한</a:t>
            </a:r>
            <a:endParaRPr lang="en-US" altLang="ko-KR" sz="1100" dirty="0"/>
          </a:p>
          <a:p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59322" y="9875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04248" y="8435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04248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194814" y="1766692"/>
            <a:ext cx="626087" cy="174384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7" idx="3"/>
          </p:cNvCxnSpPr>
          <p:nvPr/>
        </p:nvCxnSpPr>
        <p:spPr>
          <a:xfrm>
            <a:off x="1820901" y="1853884"/>
            <a:ext cx="878891" cy="382832"/>
          </a:xfrm>
          <a:prstGeom prst="bentConnector3">
            <a:avLst>
              <a:gd name="adj1" fmla="val 50000"/>
            </a:avLst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5041031" y="264375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04248" y="249974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6859322" y="149163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4" name="TextBox 23"/>
          <p:cNvSpPr txBox="1"/>
          <p:nvPr/>
        </p:nvSpPr>
        <p:spPr>
          <a:xfrm>
            <a:off x="7086797" y="1419622"/>
            <a:ext cx="202170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비밀번호 재지정 버튼 클릭 시  </a:t>
            </a:r>
            <a:endParaRPr lang="en-US" altLang="ko-KR" sz="1100" dirty="0"/>
          </a:p>
          <a:p>
            <a:r>
              <a:rPr lang="ko-KR" altLang="en-US" sz="1100" dirty="0"/>
              <a:t>정보 수정여부를 묻는 </a:t>
            </a:r>
            <a:r>
              <a:rPr lang="en-US" altLang="ko-KR" sz="1100" dirty="0"/>
              <a:t>confirm</a:t>
            </a:r>
          </a:p>
          <a:p>
            <a:r>
              <a:rPr lang="ko-KR" altLang="en-US" sz="1100" dirty="0"/>
              <a:t>창 호출</a:t>
            </a:r>
            <a:r>
              <a:rPr lang="en-US" altLang="ko-KR" sz="1100" dirty="0"/>
              <a:t>. ‘</a:t>
            </a:r>
            <a:r>
              <a:rPr lang="ko-KR" altLang="en-US" sz="1100" dirty="0"/>
              <a:t>확인</a:t>
            </a:r>
            <a:r>
              <a:rPr lang="en-US" altLang="ko-KR" sz="1100" dirty="0"/>
              <a:t>’</a:t>
            </a:r>
            <a:r>
              <a:rPr lang="ko-KR" altLang="en-US" sz="1100" dirty="0"/>
              <a:t> 버튼 클릭 </a:t>
            </a:r>
            <a:endParaRPr lang="en-US" altLang="ko-KR" sz="1100" dirty="0"/>
          </a:p>
          <a:p>
            <a:r>
              <a:rPr lang="ko-KR" altLang="en-US" sz="1100" dirty="0"/>
              <a:t>정보를 수정하고 </a:t>
            </a:r>
            <a:r>
              <a:rPr lang="ko-KR" altLang="en-US" sz="1100" dirty="0" err="1"/>
              <a:t>메인페이지로</a:t>
            </a:r>
            <a:endParaRPr lang="en-US" altLang="ko-KR" sz="1100" dirty="0"/>
          </a:p>
          <a:p>
            <a:r>
              <a:rPr lang="ko-KR" altLang="en-US" sz="1100" dirty="0"/>
              <a:t>이동</a:t>
            </a:r>
            <a:endParaRPr lang="en-US" altLang="ko-KR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비밀번호 변경</a:t>
            </a:r>
          </a:p>
        </p:txBody>
      </p:sp>
    </p:spTree>
    <p:extLst>
      <p:ext uri="{BB962C8B-B14F-4D97-AF65-F5344CB8AC3E}">
        <p14:creationId xmlns:p14="http://schemas.microsoft.com/office/powerpoint/2010/main" val="174680534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465" y="1465017"/>
            <a:ext cx="544258" cy="6665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87574"/>
            <a:ext cx="5832648" cy="2551852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72479" y="185167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1403648" y="141962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086797" y="339502"/>
            <a:ext cx="17684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예약확인 클릭 시 예약확인</a:t>
            </a:r>
            <a:endParaRPr lang="en-US" altLang="ko-KR" sz="1100" dirty="0"/>
          </a:p>
          <a:p>
            <a:r>
              <a:rPr lang="ko-KR" altLang="en-US" sz="1100" dirty="0"/>
              <a:t>페이지 호출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086797" y="987574"/>
            <a:ext cx="16385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예약내역 리스트로 구현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59322" y="9875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04248" y="8435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04248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22149" y="1873855"/>
            <a:ext cx="424858" cy="174384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7" idx="3"/>
          </p:cNvCxnSpPr>
          <p:nvPr/>
        </p:nvCxnSpPr>
        <p:spPr>
          <a:xfrm>
            <a:off x="847007" y="1961047"/>
            <a:ext cx="556641" cy="538695"/>
          </a:xfrm>
          <a:prstGeom prst="bentConnector3">
            <a:avLst>
              <a:gd name="adj1" fmla="val 50000"/>
            </a:avLst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5958643" y="125602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04248" y="199568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6859322" y="149163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4" name="TextBox 23"/>
          <p:cNvSpPr txBox="1"/>
          <p:nvPr/>
        </p:nvSpPr>
        <p:spPr>
          <a:xfrm>
            <a:off x="7086797" y="3750300"/>
            <a:ext cx="9332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페이징</a:t>
            </a:r>
            <a:r>
              <a:rPr lang="ko-KR" altLang="en-US" sz="1100" dirty="0"/>
              <a:t> 처리</a:t>
            </a:r>
            <a:r>
              <a:rPr lang="en-US" altLang="ko-KR" sz="1100" dirty="0"/>
              <a:t>.</a:t>
            </a:r>
          </a:p>
        </p:txBody>
      </p:sp>
      <p:sp>
        <p:nvSpPr>
          <p:cNvPr id="34" name="타원 33"/>
          <p:cNvSpPr/>
          <p:nvPr/>
        </p:nvSpPr>
        <p:spPr>
          <a:xfrm>
            <a:off x="2054557" y="176794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35" name="타원 34"/>
          <p:cNvSpPr/>
          <p:nvPr/>
        </p:nvSpPr>
        <p:spPr>
          <a:xfrm>
            <a:off x="5893465" y="309797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36" name="타원 35"/>
          <p:cNvSpPr/>
          <p:nvPr/>
        </p:nvSpPr>
        <p:spPr>
          <a:xfrm>
            <a:off x="3491880" y="353942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cxnSp>
        <p:nvCxnSpPr>
          <p:cNvPr id="41" name="직선 연결선 40"/>
          <p:cNvCxnSpPr/>
          <p:nvPr/>
        </p:nvCxnSpPr>
        <p:spPr>
          <a:xfrm>
            <a:off x="6804248" y="249974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6804248" y="37044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6859322" y="21046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44" name="TextBox 43"/>
          <p:cNvSpPr txBox="1"/>
          <p:nvPr/>
        </p:nvSpPr>
        <p:spPr>
          <a:xfrm>
            <a:off x="7086797" y="1467530"/>
            <a:ext cx="19848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한 페이지에 보여줄 레코드 수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기본값 </a:t>
            </a:r>
            <a:r>
              <a:rPr lang="en-US" altLang="ko-KR" sz="1100" dirty="0"/>
              <a:t>10. 3, 5</a:t>
            </a:r>
            <a:r>
              <a:rPr lang="ko-KR" altLang="en-US" sz="1100" dirty="0"/>
              <a:t>줄 설정 가능</a:t>
            </a:r>
            <a:r>
              <a:rPr lang="en-US" altLang="ko-KR" sz="1100" dirty="0"/>
              <a:t>.</a:t>
            </a:r>
          </a:p>
        </p:txBody>
      </p:sp>
      <p:sp>
        <p:nvSpPr>
          <p:cNvPr id="46" name="타원 45"/>
          <p:cNvSpPr/>
          <p:nvPr/>
        </p:nvSpPr>
        <p:spPr>
          <a:xfrm>
            <a:off x="6859322" y="264375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47" name="타원 46"/>
          <p:cNvSpPr/>
          <p:nvPr/>
        </p:nvSpPr>
        <p:spPr>
          <a:xfrm>
            <a:off x="6859322" y="37608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sp>
        <p:nvSpPr>
          <p:cNvPr id="48" name="TextBox 47"/>
          <p:cNvSpPr txBox="1"/>
          <p:nvPr/>
        </p:nvSpPr>
        <p:spPr>
          <a:xfrm>
            <a:off x="7086797" y="2571750"/>
            <a:ext cx="21178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예약일과 현재일</a:t>
            </a:r>
            <a:r>
              <a:rPr lang="en-US" altLang="ko-KR" sz="1100" dirty="0"/>
              <a:t>, </a:t>
            </a:r>
            <a:r>
              <a:rPr lang="ko-KR" altLang="en-US" sz="1100" dirty="0"/>
              <a:t>취소여부에 </a:t>
            </a:r>
            <a:endParaRPr lang="en-US" altLang="ko-KR" sz="1100" dirty="0"/>
          </a:p>
          <a:p>
            <a:r>
              <a:rPr lang="ko-KR" altLang="en-US" sz="1100" dirty="0"/>
              <a:t>따른 버튼 동적 구현</a:t>
            </a:r>
            <a:r>
              <a:rPr lang="en-US" altLang="ko-KR" sz="1100" dirty="0"/>
              <a:t>. </a:t>
            </a:r>
            <a:r>
              <a:rPr lang="ko-KR" altLang="en-US" sz="1100" dirty="0"/>
              <a:t>리뷰작성</a:t>
            </a:r>
            <a:endParaRPr lang="en-US" altLang="ko-KR" sz="1100" dirty="0"/>
          </a:p>
          <a:p>
            <a:r>
              <a:rPr lang="ko-KR" altLang="en-US" sz="1100" dirty="0"/>
              <a:t>버튼 클릭 시 </a:t>
            </a:r>
            <a:r>
              <a:rPr lang="ko-KR" altLang="en-US" sz="1100" dirty="0" err="1"/>
              <a:t>상품상세</a:t>
            </a:r>
            <a:r>
              <a:rPr lang="ko-KR" altLang="en-US" sz="1100" dirty="0"/>
              <a:t> 페이지로</a:t>
            </a:r>
            <a:endParaRPr lang="en-US" altLang="ko-KR" sz="1100" dirty="0"/>
          </a:p>
          <a:p>
            <a:r>
              <a:rPr lang="ko-KR" altLang="en-US" sz="1100" dirty="0"/>
              <a:t>이동하고</a:t>
            </a:r>
            <a:r>
              <a:rPr lang="en-US" altLang="ko-KR" sz="1100" dirty="0"/>
              <a:t>, </a:t>
            </a:r>
            <a:r>
              <a:rPr lang="ko-KR" altLang="en-US" sz="1100" dirty="0"/>
              <a:t>예약취소 버튼 클릭 시</a:t>
            </a:r>
            <a:endParaRPr lang="en-US" altLang="ko-KR" sz="1100" dirty="0"/>
          </a:p>
          <a:p>
            <a:r>
              <a:rPr lang="ko-KR" altLang="en-US" sz="1100" dirty="0"/>
              <a:t>수수료 고지 여부를 묻는</a:t>
            </a:r>
            <a:endParaRPr lang="en-US" altLang="ko-KR" sz="1100" dirty="0"/>
          </a:p>
          <a:p>
            <a:r>
              <a:rPr lang="en-US" altLang="ko-KR" sz="1100" dirty="0"/>
              <a:t>Confirm </a:t>
            </a:r>
            <a:r>
              <a:rPr lang="ko-KR" altLang="en-US" sz="1100" dirty="0"/>
              <a:t>창 호출</a:t>
            </a:r>
            <a:r>
              <a:rPr lang="en-US" altLang="ko-KR" sz="1100" dirty="0"/>
              <a:t>.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5301630" y="1851670"/>
            <a:ext cx="572380" cy="1512168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7084755" y="2094116"/>
            <a:ext cx="16786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예약일을</a:t>
            </a:r>
            <a:r>
              <a:rPr lang="ko-KR" altLang="en-US" sz="1100" dirty="0"/>
              <a:t> 기준으로 정렬</a:t>
            </a:r>
            <a:r>
              <a:rPr lang="en-US" altLang="ko-KR" sz="1100" dirty="0"/>
              <a:t>.</a:t>
            </a:r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867894"/>
            <a:ext cx="2809700" cy="911424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47" y="1030448"/>
            <a:ext cx="4634685" cy="370154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예약확인</a:t>
            </a:r>
          </a:p>
        </p:txBody>
      </p:sp>
    </p:spTree>
    <p:extLst>
      <p:ext uri="{BB962C8B-B14F-4D97-AF65-F5344CB8AC3E}">
        <p14:creationId xmlns:p14="http://schemas.microsoft.com/office/powerpoint/2010/main" val="418370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예약 확인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6" name="타원 25"/>
          <p:cNvSpPr/>
          <p:nvPr/>
        </p:nvSpPr>
        <p:spPr>
          <a:xfrm>
            <a:off x="6732240" y="4190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117311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997371" y="369982"/>
            <a:ext cx="20473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예약 취소 날짜의 초기 값을</a:t>
            </a:r>
            <a:endParaRPr lang="en-US" altLang="ko-KR" sz="1000" dirty="0"/>
          </a:p>
          <a:p>
            <a:r>
              <a:rPr lang="en-US" altLang="ko-KR" sz="1000" dirty="0"/>
              <a:t>‘9999-09-09’</a:t>
            </a:r>
            <a:r>
              <a:rPr lang="ko-KR" altLang="en-US" sz="1000" dirty="0"/>
              <a:t>로 정해</a:t>
            </a:r>
            <a:r>
              <a:rPr lang="en-US" altLang="ko-KR" sz="1000" dirty="0"/>
              <a:t>, </a:t>
            </a:r>
            <a:r>
              <a:rPr lang="ko-KR" altLang="en-US" sz="1000" dirty="0"/>
              <a:t>해당 날짜인</a:t>
            </a:r>
            <a:endParaRPr lang="en-US" altLang="ko-KR" sz="1000" dirty="0"/>
          </a:p>
          <a:p>
            <a:r>
              <a:rPr lang="ko-KR" altLang="en-US" sz="1000" dirty="0"/>
              <a:t>예약 정보는 취소되지 않은 정보로</a:t>
            </a:r>
            <a:endParaRPr lang="en-US" altLang="ko-KR" sz="1000" dirty="0"/>
          </a:p>
          <a:p>
            <a:r>
              <a:rPr lang="ko-KR" altLang="en-US" sz="1000" dirty="0"/>
              <a:t>판단한다</a:t>
            </a:r>
            <a:r>
              <a:rPr lang="en-US" altLang="ko-KR" sz="1000" dirty="0"/>
              <a:t>.</a:t>
            </a:r>
          </a:p>
        </p:txBody>
      </p:sp>
      <p:pic>
        <p:nvPicPr>
          <p:cNvPr id="17410" name="Picture 2" descr="D:\팀 프로젝트 [ACTIVILLAGE]\ppt\구현캡처\예약\예약취소 취소완료 리뷰작성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6" r="2824" b="19618"/>
          <a:stretch/>
        </p:blipFill>
        <p:spPr bwMode="auto">
          <a:xfrm>
            <a:off x="179512" y="1083950"/>
            <a:ext cx="6264966" cy="3240360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타원 12"/>
          <p:cNvSpPr/>
          <p:nvPr/>
        </p:nvSpPr>
        <p:spPr>
          <a:xfrm>
            <a:off x="5564872" y="2174727"/>
            <a:ext cx="216024" cy="216024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4" name="타원 13"/>
          <p:cNvSpPr/>
          <p:nvPr/>
        </p:nvSpPr>
        <p:spPr>
          <a:xfrm>
            <a:off x="5564872" y="2894807"/>
            <a:ext cx="216024" cy="216024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15" name="타원 14"/>
          <p:cNvSpPr/>
          <p:nvPr/>
        </p:nvSpPr>
        <p:spPr>
          <a:xfrm>
            <a:off x="5564872" y="3383623"/>
            <a:ext cx="216024" cy="216024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7" name="직사각형 6"/>
          <p:cNvSpPr/>
          <p:nvPr/>
        </p:nvSpPr>
        <p:spPr>
          <a:xfrm>
            <a:off x="4576659" y="4371950"/>
            <a:ext cx="186781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 err="1">
                <a:latin typeface="+mn-ea"/>
              </a:rPr>
              <a:t>캡처</a:t>
            </a:r>
            <a:r>
              <a:rPr lang="ko-KR" altLang="en-US" sz="1050" dirty="0">
                <a:latin typeface="+mn-ea"/>
              </a:rPr>
              <a:t> 당시 날짜</a:t>
            </a:r>
            <a:r>
              <a:rPr lang="en-US" altLang="ko-KR" sz="1050" dirty="0">
                <a:latin typeface="+mn-ea"/>
              </a:rPr>
              <a:t>(2019-01-09)</a:t>
            </a:r>
          </a:p>
        </p:txBody>
      </p:sp>
      <p:sp>
        <p:nvSpPr>
          <p:cNvPr id="18" name="타원 17"/>
          <p:cNvSpPr/>
          <p:nvPr/>
        </p:nvSpPr>
        <p:spPr>
          <a:xfrm>
            <a:off x="6732240" y="219643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6835925" y="266661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97371" y="2147322"/>
            <a:ext cx="1888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취소한 상품은 취소 완료 문구와</a:t>
            </a:r>
            <a:endParaRPr lang="en-US" altLang="ko-KR" sz="1000" dirty="0"/>
          </a:p>
          <a:p>
            <a:r>
              <a:rPr lang="ko-KR" altLang="en-US" sz="1000" dirty="0"/>
              <a:t>함께 취소 날짜 표시</a:t>
            </a:r>
            <a:r>
              <a:rPr lang="en-US" altLang="ko-KR" sz="1000" dirty="0"/>
              <a:t>.</a:t>
            </a:r>
          </a:p>
        </p:txBody>
      </p:sp>
      <p:sp>
        <p:nvSpPr>
          <p:cNvPr id="22" name="타원 21"/>
          <p:cNvSpPr/>
          <p:nvPr/>
        </p:nvSpPr>
        <p:spPr>
          <a:xfrm>
            <a:off x="6732240" y="287841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6835925" y="415592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997371" y="2829302"/>
            <a:ext cx="197361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취소하지 않고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현재날짜 기준으로 </a:t>
            </a:r>
            <a:r>
              <a:rPr lang="ko-KR" altLang="en-US" sz="1000" dirty="0" err="1"/>
              <a:t>예약일이</a:t>
            </a:r>
            <a:r>
              <a:rPr lang="ko-KR" altLang="en-US" sz="1000" dirty="0"/>
              <a:t> 지난</a:t>
            </a:r>
            <a:endParaRPr lang="en-US" altLang="ko-KR" sz="1000" dirty="0"/>
          </a:p>
          <a:p>
            <a:r>
              <a:rPr lang="ko-KR" altLang="en-US" sz="1000" dirty="0"/>
              <a:t>경우 리뷰작성 버튼 표시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버튼을 누르면 해당 상품명으로</a:t>
            </a:r>
            <a:endParaRPr lang="en-US" altLang="ko-KR" sz="1000" dirty="0"/>
          </a:p>
          <a:p>
            <a:r>
              <a:rPr lang="ko-KR" altLang="en-US" sz="1000" dirty="0"/>
              <a:t>상품 번호를 받아와 그 상품의</a:t>
            </a:r>
            <a:endParaRPr lang="en-US" altLang="ko-KR" sz="1000" dirty="0"/>
          </a:p>
          <a:p>
            <a:r>
              <a:rPr lang="ko-KR" altLang="en-US" sz="1000" dirty="0"/>
              <a:t>상세 페이지로 이동한다</a:t>
            </a:r>
            <a:r>
              <a:rPr lang="en-US" altLang="ko-KR" sz="1000" dirty="0"/>
              <a:t>.</a:t>
            </a: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154" y="186194"/>
            <a:ext cx="3021304" cy="172645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타원 24"/>
          <p:cNvSpPr/>
          <p:nvPr/>
        </p:nvSpPr>
        <p:spPr>
          <a:xfrm>
            <a:off x="3249229" y="606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7" name="타원 26"/>
          <p:cNvSpPr/>
          <p:nvPr/>
        </p:nvSpPr>
        <p:spPr>
          <a:xfrm>
            <a:off x="6732240" y="135520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30" name="직선 연결선 29"/>
          <p:cNvCxnSpPr/>
          <p:nvPr/>
        </p:nvCxnSpPr>
        <p:spPr>
          <a:xfrm>
            <a:off x="6835925" y="198463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997371" y="1306086"/>
            <a:ext cx="20938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현재날짜 기준으로 </a:t>
            </a:r>
            <a:r>
              <a:rPr lang="ko-KR" altLang="en-US" sz="1000" dirty="0" err="1"/>
              <a:t>예약일이</a:t>
            </a:r>
            <a:r>
              <a:rPr lang="ko-KR" altLang="en-US" sz="1000" dirty="0"/>
              <a:t> 지나지</a:t>
            </a:r>
            <a:endParaRPr lang="en-US" altLang="ko-KR" sz="1000" dirty="0"/>
          </a:p>
          <a:p>
            <a:r>
              <a:rPr lang="ko-KR" altLang="en-US" sz="1000" dirty="0"/>
              <a:t>않고</a:t>
            </a:r>
            <a:r>
              <a:rPr lang="en-US" altLang="ko-KR" sz="1000" dirty="0"/>
              <a:t>, </a:t>
            </a:r>
            <a:r>
              <a:rPr lang="ko-KR" altLang="en-US" sz="1000" dirty="0"/>
              <a:t>취소하지 않은 경우엔</a:t>
            </a:r>
            <a:endParaRPr lang="en-US" altLang="ko-KR" sz="1000" dirty="0"/>
          </a:p>
          <a:p>
            <a:r>
              <a:rPr lang="ko-KR" altLang="en-US" sz="1000" dirty="0" err="1"/>
              <a:t>상태란에</a:t>
            </a:r>
            <a:r>
              <a:rPr lang="ko-KR" altLang="en-US" sz="1000" dirty="0"/>
              <a:t> 예약취소 버튼</a:t>
            </a:r>
            <a:r>
              <a:rPr lang="en-US" altLang="ko-KR" sz="1000" dirty="0"/>
              <a:t> </a:t>
            </a:r>
            <a:r>
              <a:rPr lang="ko-KR" altLang="en-US" sz="1000" dirty="0"/>
              <a:t>표시</a:t>
            </a:r>
            <a:r>
              <a:rPr lang="en-US" altLang="ko-KR" sz="1000" dirty="0"/>
              <a:t>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390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예약 확인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6" name="타원 25"/>
          <p:cNvSpPr/>
          <p:nvPr/>
        </p:nvSpPr>
        <p:spPr>
          <a:xfrm>
            <a:off x="6732240" y="31661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117731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997371" y="267494"/>
            <a:ext cx="18806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예약취소를 누르면 예약 확인</a:t>
            </a:r>
            <a:endParaRPr lang="en-US" altLang="ko-KR" sz="1000" dirty="0"/>
          </a:p>
          <a:p>
            <a:r>
              <a:rPr lang="en-US" altLang="ko-KR" sz="1000" dirty="0"/>
              <a:t>confirm</a:t>
            </a:r>
            <a:r>
              <a:rPr lang="ko-KR" altLang="en-US" sz="1000" dirty="0"/>
              <a:t>이 발생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예약 일이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현재 날짜 기준으로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8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일 이후</a:t>
            </a:r>
            <a:r>
              <a:rPr lang="ko-KR" altLang="en-US" sz="1000" dirty="0"/>
              <a:t>라면 별 다른 경고 없이</a:t>
            </a:r>
            <a:endParaRPr lang="en-US" altLang="ko-KR" sz="1000" dirty="0"/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바로 예약 취소 처리 </a:t>
            </a:r>
            <a:r>
              <a:rPr lang="ko-KR" altLang="en-US" sz="1000" dirty="0"/>
              <a:t>된다</a:t>
            </a:r>
            <a:r>
              <a:rPr lang="en-US" altLang="ko-KR" sz="1000" dirty="0"/>
              <a:t>.</a:t>
            </a:r>
          </a:p>
        </p:txBody>
      </p:sp>
      <p:pic>
        <p:nvPicPr>
          <p:cNvPr id="17410" name="Picture 2" descr="D:\팀 프로젝트 [ACTIVILLAGE]\ppt\구현캡처\예약\예약취소 취소완료 리뷰작성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6" r="2824" b="19618"/>
          <a:stretch/>
        </p:blipFill>
        <p:spPr bwMode="auto">
          <a:xfrm>
            <a:off x="179512" y="1083950"/>
            <a:ext cx="6264966" cy="3240360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576659" y="4371950"/>
            <a:ext cx="186781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 err="1">
                <a:latin typeface="+mn-ea"/>
              </a:rPr>
              <a:t>캡처</a:t>
            </a:r>
            <a:r>
              <a:rPr lang="ko-KR" altLang="en-US" sz="1050" dirty="0">
                <a:latin typeface="+mn-ea"/>
              </a:rPr>
              <a:t> 당시 날짜</a:t>
            </a:r>
            <a:r>
              <a:rPr lang="en-US" altLang="ko-KR" sz="1050" dirty="0">
                <a:latin typeface="+mn-ea"/>
              </a:rPr>
              <a:t>(2019-01-09)</a:t>
            </a:r>
          </a:p>
        </p:txBody>
      </p:sp>
      <p:sp>
        <p:nvSpPr>
          <p:cNvPr id="18" name="타원 17"/>
          <p:cNvSpPr/>
          <p:nvPr/>
        </p:nvSpPr>
        <p:spPr>
          <a:xfrm>
            <a:off x="6732240" y="134339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6835925" y="208636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97371" y="1294274"/>
            <a:ext cx="18533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현재 날짜와 예약 일이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동일</a:t>
            </a:r>
            <a:r>
              <a:rPr lang="ko-KR" altLang="en-US" sz="1000" dirty="0"/>
              <a:t>할</a:t>
            </a:r>
            <a:endParaRPr lang="en-US" altLang="ko-KR" sz="1000" dirty="0"/>
          </a:p>
          <a:p>
            <a:r>
              <a:rPr lang="ko-KR" altLang="en-US" sz="1000" dirty="0"/>
              <a:t>경우</a:t>
            </a:r>
            <a:r>
              <a:rPr lang="en-US" altLang="ko-KR" sz="1000" dirty="0"/>
              <a:t>,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환불 불가 </a:t>
            </a:r>
            <a:r>
              <a:rPr lang="en-US" altLang="ko-KR" sz="1000" dirty="0"/>
              <a:t>confirm</a:t>
            </a:r>
            <a:r>
              <a:rPr lang="ko-KR" altLang="en-US" sz="1000" dirty="0"/>
              <a:t>창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확인을 누르면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취소 일을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DB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에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update</a:t>
            </a:r>
            <a:r>
              <a:rPr lang="en-US" altLang="ko-KR" sz="1000" dirty="0"/>
              <a:t> </a:t>
            </a:r>
            <a:r>
              <a:rPr lang="ko-KR" altLang="en-US" sz="1000" dirty="0"/>
              <a:t>시킨다</a:t>
            </a:r>
            <a:r>
              <a:rPr lang="en-US" altLang="ko-KR" sz="1000" dirty="0"/>
              <a:t>.</a:t>
            </a:r>
          </a:p>
        </p:txBody>
      </p:sp>
      <p:sp>
        <p:nvSpPr>
          <p:cNvPr id="22" name="타원 21"/>
          <p:cNvSpPr/>
          <p:nvPr/>
        </p:nvSpPr>
        <p:spPr>
          <a:xfrm>
            <a:off x="6732240" y="229816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6835925" y="342822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997371" y="2249046"/>
            <a:ext cx="20088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현재 날짜가 예약 일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3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일 이전</a:t>
            </a:r>
            <a:r>
              <a:rPr lang="ko-KR" altLang="en-US" sz="1000" dirty="0"/>
              <a:t>일</a:t>
            </a:r>
            <a:endParaRPr lang="en-US" altLang="ko-KR" sz="1000" dirty="0"/>
          </a:p>
          <a:p>
            <a:r>
              <a:rPr lang="ko-KR" altLang="en-US" sz="1000" dirty="0"/>
              <a:t>경우</a:t>
            </a:r>
            <a:r>
              <a:rPr lang="en-US" altLang="ko-KR" sz="1000" dirty="0"/>
              <a:t>, 50%</a:t>
            </a:r>
            <a:r>
              <a:rPr lang="ko-KR" altLang="en-US" sz="1000" dirty="0"/>
              <a:t> 환불 </a:t>
            </a:r>
            <a:r>
              <a:rPr lang="en-US" altLang="ko-KR" sz="1000" dirty="0"/>
              <a:t>confirm</a:t>
            </a:r>
            <a:r>
              <a:rPr lang="ko-KR" altLang="en-US" sz="1000" dirty="0"/>
              <a:t>창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확인을 누르면 사업자 매출에 집계</a:t>
            </a:r>
            <a:endParaRPr lang="en-US" altLang="ko-KR" sz="1000" dirty="0"/>
          </a:p>
          <a:p>
            <a:r>
              <a:rPr lang="ko-KR" altLang="en-US" sz="1000" dirty="0"/>
              <a:t>될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결제 금액의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50%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만 계산 해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결제 금액과 취소 일을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DB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에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update</a:t>
            </a:r>
            <a:r>
              <a:rPr lang="ko-KR" altLang="en-US" sz="1000" dirty="0"/>
              <a:t>시킨다</a:t>
            </a:r>
            <a:r>
              <a:rPr lang="en-US" altLang="ko-KR" sz="1000" dirty="0"/>
              <a:t>.</a:t>
            </a:r>
          </a:p>
        </p:txBody>
      </p:sp>
      <p:pic>
        <p:nvPicPr>
          <p:cNvPr id="18434" name="Picture 2" descr="D:\팀 프로젝트 [ACTIVILLAGE]\ppt\구현캡처\예약\환불규정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621" b="62805"/>
          <a:stretch/>
        </p:blipFill>
        <p:spPr bwMode="auto">
          <a:xfrm>
            <a:off x="2483768" y="2306668"/>
            <a:ext cx="2393283" cy="784731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 descr="D:\팀 프로젝트 [ACTIVILLAGE]\ppt\구현캡처\예약\환불규정(7일전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532" y="3255620"/>
            <a:ext cx="2328379" cy="784731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D:\팀 프로젝트 [ACTIVILLAGE]\ppt\구현캡처\예약\환불규정(당일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403663"/>
            <a:ext cx="2397463" cy="697928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7" name="Picture 5" descr="D:\팀 프로젝트 [ACTIVILLAGE]\ppt\구현캡처\예약\예약취소 확인 confri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327" y="413025"/>
            <a:ext cx="2435162" cy="701931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타원 24"/>
          <p:cNvSpPr/>
          <p:nvPr/>
        </p:nvSpPr>
        <p:spPr>
          <a:xfrm>
            <a:off x="3706638" y="24533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7" name="타원 26"/>
          <p:cNvSpPr/>
          <p:nvPr/>
        </p:nvSpPr>
        <p:spPr>
          <a:xfrm>
            <a:off x="2190846" y="12298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0" name="타원 29"/>
          <p:cNvSpPr/>
          <p:nvPr/>
        </p:nvSpPr>
        <p:spPr>
          <a:xfrm>
            <a:off x="2358243" y="218114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2452935" y="31361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2" name="직사각형 1"/>
          <p:cNvSpPr/>
          <p:nvPr/>
        </p:nvSpPr>
        <p:spPr>
          <a:xfrm>
            <a:off x="5731748" y="2242190"/>
            <a:ext cx="432048" cy="224705"/>
          </a:xfrm>
          <a:prstGeom prst="rect">
            <a:avLst/>
          </a:prstGeom>
          <a:noFill/>
          <a:ln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2" idx="0"/>
          </p:cNvCxnSpPr>
          <p:nvPr/>
        </p:nvCxnSpPr>
        <p:spPr>
          <a:xfrm flipH="1" flipV="1">
            <a:off x="5292080" y="987574"/>
            <a:ext cx="655692" cy="1254616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/>
          <p:cNvSpPr/>
          <p:nvPr/>
        </p:nvSpPr>
        <p:spPr>
          <a:xfrm>
            <a:off x="6732240" y="359461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47" name="TextBox 46"/>
          <p:cNvSpPr txBox="1"/>
          <p:nvPr/>
        </p:nvSpPr>
        <p:spPr>
          <a:xfrm>
            <a:off x="6997371" y="3545497"/>
            <a:ext cx="20088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현재 날짜가 예약 일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7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일 이전</a:t>
            </a:r>
            <a:r>
              <a:rPr lang="ko-KR" altLang="en-US" sz="1000" dirty="0"/>
              <a:t>일</a:t>
            </a:r>
            <a:endParaRPr lang="en-US" altLang="ko-KR" sz="1000" dirty="0"/>
          </a:p>
          <a:p>
            <a:r>
              <a:rPr lang="ko-KR" altLang="en-US" sz="1000" dirty="0"/>
              <a:t>경우</a:t>
            </a:r>
            <a:r>
              <a:rPr lang="en-US" altLang="ko-KR" sz="1000" dirty="0"/>
              <a:t>, 70%</a:t>
            </a:r>
            <a:r>
              <a:rPr lang="ko-KR" altLang="en-US" sz="1000" dirty="0"/>
              <a:t> 환불 </a:t>
            </a:r>
            <a:r>
              <a:rPr lang="en-US" altLang="ko-KR" sz="1000" dirty="0"/>
              <a:t>confirm</a:t>
            </a:r>
            <a:r>
              <a:rPr lang="ko-KR" altLang="en-US" sz="1000" dirty="0"/>
              <a:t>창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확인을 누르면 사업자 매출에 집계</a:t>
            </a:r>
            <a:endParaRPr lang="en-US" altLang="ko-KR" sz="1000" dirty="0"/>
          </a:p>
          <a:p>
            <a:r>
              <a:rPr lang="ko-KR" altLang="en-US" sz="1000" dirty="0"/>
              <a:t>될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결제 금액의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30%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만 계산 해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결제 금액과 취소 일을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DB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에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update</a:t>
            </a:r>
            <a:r>
              <a:rPr lang="ko-KR" altLang="en-US" sz="1000" dirty="0"/>
              <a:t>시킨다</a:t>
            </a:r>
            <a:r>
              <a:rPr lang="en-US" altLang="ko-KR" sz="1000" dirty="0"/>
              <a:t>.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981655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예약 확인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6" name="타원 25"/>
          <p:cNvSpPr/>
          <p:nvPr/>
        </p:nvSpPr>
        <p:spPr>
          <a:xfrm>
            <a:off x="6732240" y="4484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83593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997371" y="453321"/>
            <a:ext cx="19591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날짜에 따른 예약 취소 처리 코드</a:t>
            </a:r>
            <a:endParaRPr lang="en-US" altLang="ko-KR" sz="1000" dirty="0"/>
          </a:p>
        </p:txBody>
      </p:sp>
      <p:sp>
        <p:nvSpPr>
          <p:cNvPr id="18" name="타원 17"/>
          <p:cNvSpPr/>
          <p:nvPr/>
        </p:nvSpPr>
        <p:spPr>
          <a:xfrm>
            <a:off x="6732240" y="10516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6835925" y="14916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97371" y="1044342"/>
            <a:ext cx="16129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날짜 제어를 도와주는 코드</a:t>
            </a:r>
            <a:endParaRPr lang="en-US" altLang="ko-KR" sz="1000" dirty="0"/>
          </a:p>
        </p:txBody>
      </p:sp>
      <p:sp>
        <p:nvSpPr>
          <p:cNvPr id="22" name="타원 21"/>
          <p:cNvSpPr/>
          <p:nvPr/>
        </p:nvSpPr>
        <p:spPr>
          <a:xfrm>
            <a:off x="6732240" y="175178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6835925" y="242773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997371" y="1706860"/>
            <a:ext cx="18036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리뷰 작성 클릭 시 해당 상품의</a:t>
            </a:r>
            <a:endParaRPr lang="en-US" altLang="ko-KR" sz="1000" dirty="0"/>
          </a:p>
          <a:p>
            <a:r>
              <a:rPr lang="ko-KR" altLang="en-US" sz="1000" dirty="0"/>
              <a:t>상세 페이지로 넘기기 위해</a:t>
            </a:r>
            <a:endParaRPr lang="en-US" altLang="ko-KR" sz="1000" dirty="0"/>
          </a:p>
          <a:p>
            <a:r>
              <a:rPr lang="ko-KR" altLang="en-US" sz="1000" dirty="0"/>
              <a:t>상품 명을 넘기는 코드</a:t>
            </a:r>
            <a:endParaRPr lang="en-US" altLang="ko-KR" sz="1000" dirty="0"/>
          </a:p>
        </p:txBody>
      </p:sp>
      <p:sp>
        <p:nvSpPr>
          <p:cNvPr id="27" name="타원 26"/>
          <p:cNvSpPr/>
          <p:nvPr/>
        </p:nvSpPr>
        <p:spPr>
          <a:xfrm>
            <a:off x="2190846" y="12298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0" name="타원 29"/>
          <p:cNvSpPr/>
          <p:nvPr/>
        </p:nvSpPr>
        <p:spPr>
          <a:xfrm>
            <a:off x="2358243" y="218114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2452935" y="31361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98" y="915566"/>
            <a:ext cx="3014600" cy="405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타원 32"/>
          <p:cNvSpPr/>
          <p:nvPr/>
        </p:nvSpPr>
        <p:spPr>
          <a:xfrm>
            <a:off x="251520" y="7900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945671"/>
            <a:ext cx="2837029" cy="133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7" y="1499077"/>
            <a:ext cx="2837029" cy="1300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타원 34"/>
          <p:cNvSpPr/>
          <p:nvPr/>
        </p:nvSpPr>
        <p:spPr>
          <a:xfrm>
            <a:off x="3438362" y="137099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6" name="타원 35"/>
          <p:cNvSpPr/>
          <p:nvPr/>
        </p:nvSpPr>
        <p:spPr>
          <a:xfrm>
            <a:off x="3438361" y="284907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7" name="TextBox 36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993940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57897" y="535781"/>
            <a:ext cx="1237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사용자 회원탈퇴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17299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탈퇴 클릭 시 </a:t>
            </a:r>
            <a:endParaRPr lang="en-US" altLang="ko-KR" sz="1100" dirty="0"/>
          </a:p>
          <a:p>
            <a:r>
              <a:rPr lang="ko-KR" altLang="en-US" sz="1100" dirty="0"/>
              <a:t>입력</a:t>
            </a:r>
            <a:r>
              <a:rPr lang="en-US" altLang="ko-KR" sz="1100" dirty="0"/>
              <a:t> </a:t>
            </a:r>
            <a:r>
              <a:rPr lang="ko-KR" altLang="en-US" sz="1100" dirty="0"/>
              <a:t>값 형식</a:t>
            </a:r>
            <a:r>
              <a:rPr lang="en-US" altLang="ko-KR" sz="1100" dirty="0"/>
              <a:t>(</a:t>
            </a:r>
            <a:r>
              <a:rPr lang="ko-KR" altLang="en-US" sz="1100" dirty="0"/>
              <a:t>문자</a:t>
            </a:r>
            <a:r>
              <a:rPr lang="en-US" altLang="ko-KR" sz="1100" dirty="0"/>
              <a:t>,</a:t>
            </a:r>
            <a:r>
              <a:rPr lang="ko-KR" altLang="en-US" sz="1100" dirty="0"/>
              <a:t>숫자로 </a:t>
            </a:r>
            <a:endParaRPr lang="en-US" altLang="ko-KR" sz="1100" dirty="0"/>
          </a:p>
          <a:p>
            <a:r>
              <a:rPr lang="ko-KR" altLang="en-US" sz="1100" dirty="0"/>
              <a:t>구성된 </a:t>
            </a:r>
            <a:r>
              <a:rPr lang="en-US" altLang="ko-KR" sz="1100" dirty="0"/>
              <a:t>8</a:t>
            </a:r>
            <a:r>
              <a:rPr lang="ko-KR" altLang="en-US" sz="1100" dirty="0"/>
              <a:t>자리 이상</a:t>
            </a:r>
            <a:r>
              <a:rPr lang="en-US" altLang="ko-KR" sz="1100" dirty="0"/>
              <a:t>),</a:t>
            </a:r>
          </a:p>
          <a:p>
            <a:r>
              <a:rPr lang="ko-KR" altLang="en-US" sz="1100" dirty="0"/>
              <a:t>미 입력 검사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147124" y="1276767"/>
            <a:ext cx="17828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정규식 검사 후 </a:t>
            </a:r>
            <a:r>
              <a:rPr lang="en-US" altLang="ko-KR" sz="1100" dirty="0"/>
              <a:t>confirm</a:t>
            </a:r>
            <a:r>
              <a:rPr lang="ko-KR" altLang="en-US" sz="1100" dirty="0"/>
              <a:t>창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확인을 누르면 탈퇴가 진행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3845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1315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8516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4098" name="Picture 2" descr="C:\Users\alfo\Desktop\발표용 자료\회원탈퇴버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95686"/>
            <a:ext cx="4676775" cy="260733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lfo\Desktop\발표용 자료\회원탈퇴비밀번호 미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08" y="873916"/>
            <a:ext cx="3208015" cy="103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:\Users\alfo\Desktop\발표용 자료\사용자정상탈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3" y="2945489"/>
            <a:ext cx="3230359" cy="101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1011869" y="345514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pic>
        <p:nvPicPr>
          <p:cNvPr id="22" name="Picture 4" descr="C:\Users\alfo\Desktop\발표용 자료\일반회원탈퇴실패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922543"/>
            <a:ext cx="3230359" cy="107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타원 18"/>
          <p:cNvSpPr/>
          <p:nvPr/>
        </p:nvSpPr>
        <p:spPr>
          <a:xfrm>
            <a:off x="107504" y="195112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5" name="타원 24"/>
          <p:cNvSpPr/>
          <p:nvPr/>
        </p:nvSpPr>
        <p:spPr>
          <a:xfrm>
            <a:off x="3244683" y="8677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3244683" y="19111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33" name="타원 32"/>
          <p:cNvSpPr/>
          <p:nvPr/>
        </p:nvSpPr>
        <p:spPr>
          <a:xfrm>
            <a:off x="3262414" y="291070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34" name="TextBox 33"/>
          <p:cNvSpPr txBox="1"/>
          <p:nvPr/>
        </p:nvSpPr>
        <p:spPr>
          <a:xfrm>
            <a:off x="7187695" y="1995686"/>
            <a:ext cx="18485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비밀번호 미 일치 시 경고 창</a:t>
            </a:r>
            <a:endParaRPr lang="en-US" altLang="ko-KR" sz="1100" dirty="0"/>
          </a:p>
        </p:txBody>
      </p:sp>
      <p:sp>
        <p:nvSpPr>
          <p:cNvPr id="35" name="타원 34"/>
          <p:cNvSpPr/>
          <p:nvPr/>
        </p:nvSpPr>
        <p:spPr>
          <a:xfrm>
            <a:off x="6900594" y="19956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36" name="직선 연결선 35"/>
          <p:cNvCxnSpPr/>
          <p:nvPr/>
        </p:nvCxnSpPr>
        <p:spPr>
          <a:xfrm>
            <a:off x="6876496" y="242773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187455" y="2571750"/>
            <a:ext cx="19415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예약중인 상품 있으면 경고 창</a:t>
            </a:r>
            <a:endParaRPr lang="en-US" altLang="ko-KR" sz="1100" dirty="0"/>
          </a:p>
        </p:txBody>
      </p:sp>
      <p:sp>
        <p:nvSpPr>
          <p:cNvPr id="38" name="타원 37"/>
          <p:cNvSpPr/>
          <p:nvPr/>
        </p:nvSpPr>
        <p:spPr>
          <a:xfrm>
            <a:off x="6896075" y="257175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6876256" y="29317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187695" y="3003798"/>
            <a:ext cx="1994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탈퇴가 성공적으로 이루어지면</a:t>
            </a:r>
            <a:endParaRPr lang="en-US" altLang="ko-KR" sz="1100" dirty="0"/>
          </a:p>
          <a:p>
            <a:r>
              <a:rPr lang="ko-KR" altLang="en-US" sz="1100" dirty="0"/>
              <a:t>알림 창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각각 </a:t>
            </a:r>
            <a:r>
              <a:rPr lang="en-US" altLang="ko-KR" sz="1100" dirty="0"/>
              <a:t>controller</a:t>
            </a:r>
            <a:r>
              <a:rPr lang="ko-KR" altLang="en-US" sz="1100" dirty="0"/>
              <a:t>의 결과 값에 </a:t>
            </a:r>
            <a:endParaRPr lang="en-US" altLang="ko-KR" sz="1100" dirty="0"/>
          </a:p>
          <a:p>
            <a:r>
              <a:rPr lang="ko-KR" altLang="en-US" sz="1100" dirty="0"/>
              <a:t>따라 다르게 출력</a:t>
            </a:r>
            <a:endParaRPr lang="en-US" altLang="ko-KR" sz="1100" dirty="0"/>
          </a:p>
        </p:txBody>
      </p:sp>
      <p:sp>
        <p:nvSpPr>
          <p:cNvPr id="41" name="타원 40"/>
          <p:cNvSpPr/>
          <p:nvPr/>
        </p:nvSpPr>
        <p:spPr>
          <a:xfrm>
            <a:off x="6896074" y="307580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cxnSp>
        <p:nvCxnSpPr>
          <p:cNvPr id="42" name="직선 연결선 41"/>
          <p:cNvCxnSpPr/>
          <p:nvPr/>
        </p:nvCxnSpPr>
        <p:spPr>
          <a:xfrm>
            <a:off x="6876496" y="386789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0953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96"/>
          <a:stretch/>
        </p:blipFill>
        <p:spPr bwMode="auto">
          <a:xfrm>
            <a:off x="2843808" y="1131590"/>
            <a:ext cx="3579420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973799" y="543699"/>
            <a:ext cx="1293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사용자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요구사항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개발목적 및 요구사항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7926" y="733227"/>
            <a:ext cx="5867312" cy="431400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8.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상품 예약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날짜와 상품 선택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패키지 명과 날짜 상품 개수를 선택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계산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날짜와 상품개수에 따라 가격 출력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환불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당일 환불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수수료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100%,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당일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~3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수수료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50%, </a:t>
            </a:r>
          </a:p>
          <a:p>
            <a:pPr>
              <a:spcBef>
                <a:spcPts val="1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3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~7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수수료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30%, 7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~-&gt;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수수료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0%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당일예약은 안됨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현재 날짜 이전 예약 불가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매진된 상품은 예약 불가능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해당 상품의 총 예약 수를 카운트하여 표시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메인 페이지의 인기상품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매출 현황을 위해 기록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상품의 개수만큼 잔여 개수에서 차감</a:t>
            </a:r>
          </a:p>
          <a:p>
            <a:pPr>
              <a:spcBef>
                <a:spcPts val="1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 되거나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보다 작아지면 매진 및 예매불가능 메시지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결제 누르면 결제 페이지로 이동</a:t>
            </a:r>
          </a:p>
          <a:p>
            <a:pPr>
              <a:spcBef>
                <a:spcPts val="100"/>
              </a:spcBef>
            </a:pPr>
            <a:endParaRPr lang="ko-KR" altLang="en-US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9.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결제페이지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새 창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예약 내역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총액 확인 가능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카드결제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계좌이체 체크가능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카드결제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카드번호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(16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(4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카드종류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농협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국민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카카오뱅크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우리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현대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신한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계좌이체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전용계좌 이체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미래은행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/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예금주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액티빌리지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/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계좌번호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123-45-6789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결제버튼 누르면 결제 완료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.-&gt;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새 창 닫힘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결제내역 마이 페이지에서 확인가능</a:t>
            </a:r>
          </a:p>
          <a:p>
            <a:pPr>
              <a:spcBef>
                <a:spcPts val="100"/>
              </a:spcBef>
            </a:pPr>
            <a:endParaRPr lang="ko-KR" altLang="en-US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10.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고객센터 페이지</a:t>
            </a:r>
          </a:p>
          <a:p>
            <a:pPr>
              <a:spcBef>
                <a:spcPts val="1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문의 확인가능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작성자와 관리자만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댓 글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6439" y="534770"/>
            <a:ext cx="249647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04422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56" y="872490"/>
            <a:ext cx="5940152" cy="2207756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1115616" y="116857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3059832" y="275274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18117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로그인 타입에 따라 메뉴 </a:t>
            </a:r>
            <a:r>
              <a:rPr lang="en-US" altLang="ko-KR" sz="1100" dirty="0"/>
              <a:t>UI</a:t>
            </a:r>
          </a:p>
          <a:p>
            <a:r>
              <a:rPr lang="ko-KR" altLang="en-US" sz="1100" dirty="0"/>
              <a:t>동적으로 출력되고</a:t>
            </a:r>
            <a:r>
              <a:rPr lang="en-US" altLang="ko-KR" sz="1100" dirty="0"/>
              <a:t>,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177114"/>
            <a:ext cx="16353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로그인시</a:t>
            </a:r>
            <a:r>
              <a:rPr lang="ko-KR" altLang="en-US" sz="1100" dirty="0"/>
              <a:t> 설정한 사업자 </a:t>
            </a:r>
            <a:endParaRPr lang="en-US" altLang="ko-KR" sz="1100" dirty="0"/>
          </a:p>
          <a:p>
            <a:r>
              <a:rPr lang="ko-KR" altLang="en-US" sz="1100" dirty="0"/>
              <a:t>아이디를 출력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823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022" y="3172701"/>
            <a:ext cx="4643178" cy="112724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</a:t>
            </a:r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542114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42" y="1048497"/>
            <a:ext cx="5546487" cy="2557263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683568" y="17076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3534885" y="295028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59322" y="9875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04248" y="8435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04248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65115" y="1709711"/>
            <a:ext cx="626087" cy="174384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7" idx="3"/>
          </p:cNvCxnSpPr>
          <p:nvPr/>
        </p:nvCxnSpPr>
        <p:spPr>
          <a:xfrm>
            <a:off x="1591202" y="1796903"/>
            <a:ext cx="532526" cy="144172"/>
          </a:xfrm>
          <a:prstGeom prst="bentConnector3">
            <a:avLst>
              <a:gd name="adj1" fmla="val 50000"/>
            </a:avLst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4283967" y="330286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04248" y="242773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6859322" y="149163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3" name="TextBox 32"/>
          <p:cNvSpPr txBox="1"/>
          <p:nvPr/>
        </p:nvSpPr>
        <p:spPr>
          <a:xfrm>
            <a:off x="7120841" y="339502"/>
            <a:ext cx="17684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정보변경 클릭 시 정보변경</a:t>
            </a:r>
            <a:endParaRPr lang="en-US" altLang="ko-KR" sz="1100" dirty="0"/>
          </a:p>
          <a:p>
            <a:r>
              <a:rPr lang="ko-KR" altLang="en-US" sz="1100" dirty="0"/>
              <a:t>페이지 호출</a:t>
            </a:r>
            <a:endParaRPr lang="en-US" altLang="ko-KR" sz="1100" dirty="0"/>
          </a:p>
        </p:txBody>
      </p:sp>
      <p:sp>
        <p:nvSpPr>
          <p:cNvPr id="34" name="TextBox 33"/>
          <p:cNvSpPr txBox="1"/>
          <p:nvPr/>
        </p:nvSpPr>
        <p:spPr>
          <a:xfrm>
            <a:off x="7147124" y="915566"/>
            <a:ext cx="16786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기존 사용자 정보 출력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휴대폰 번호만 수정 가능</a:t>
            </a:r>
            <a:r>
              <a:rPr lang="en-US" altLang="ko-KR" sz="1100" dirty="0"/>
              <a:t>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144833" y="1419622"/>
            <a:ext cx="1901483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저장 버튼 클릭 시  정보 수정</a:t>
            </a:r>
            <a:endParaRPr lang="en-US" altLang="ko-KR" sz="1100" dirty="0"/>
          </a:p>
          <a:p>
            <a:r>
              <a:rPr lang="ko-KR" altLang="en-US" sz="1100" dirty="0"/>
              <a:t>여부를 묻는 </a:t>
            </a:r>
            <a:r>
              <a:rPr lang="en-US" altLang="ko-KR" sz="1100" dirty="0"/>
              <a:t>confirm</a:t>
            </a:r>
            <a:r>
              <a:rPr lang="ko-KR" altLang="en-US" sz="1100" dirty="0"/>
              <a:t>창 호출</a:t>
            </a:r>
            <a:endParaRPr lang="en-US" altLang="ko-KR" sz="1100" dirty="0"/>
          </a:p>
          <a:p>
            <a:r>
              <a:rPr lang="en-US" altLang="ko-KR" sz="1100" dirty="0"/>
              <a:t>‘</a:t>
            </a:r>
            <a:r>
              <a:rPr lang="ko-KR" altLang="en-US" sz="1100" dirty="0"/>
              <a:t>확인</a:t>
            </a:r>
            <a:r>
              <a:rPr lang="en-US" altLang="ko-KR" sz="1100" dirty="0"/>
              <a:t>’</a:t>
            </a:r>
            <a:r>
              <a:rPr lang="ko-KR" altLang="en-US" sz="1100" dirty="0"/>
              <a:t> 버튼 클릭 시 정보를 수</a:t>
            </a:r>
            <a:endParaRPr lang="en-US" altLang="ko-KR" sz="1100" dirty="0"/>
          </a:p>
          <a:p>
            <a:r>
              <a:rPr lang="ko-KR" altLang="en-US" sz="1100" dirty="0"/>
              <a:t>정하고 </a:t>
            </a:r>
            <a:r>
              <a:rPr lang="ko-KR" altLang="en-US" sz="1100" dirty="0" err="1"/>
              <a:t>마이페이지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메인으로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r>
              <a:rPr lang="ko-KR" altLang="en-US" sz="1100" dirty="0"/>
              <a:t>이동</a:t>
            </a:r>
            <a:endParaRPr lang="en-US" altLang="ko-KR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정보변경</a:t>
            </a:r>
          </a:p>
        </p:txBody>
      </p:sp>
    </p:spTree>
    <p:extLst>
      <p:ext uri="{BB962C8B-B14F-4D97-AF65-F5344CB8AC3E}">
        <p14:creationId xmlns:p14="http://schemas.microsoft.com/office/powerpoint/2010/main" val="112963708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49" y="1046612"/>
            <a:ext cx="5303351" cy="158591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683568" y="17076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5004048" y="179690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59322" y="9875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04248" y="8435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04248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65115" y="1709711"/>
            <a:ext cx="626087" cy="174384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7" idx="3"/>
          </p:cNvCxnSpPr>
          <p:nvPr/>
        </p:nvCxnSpPr>
        <p:spPr>
          <a:xfrm>
            <a:off x="1591202" y="1796903"/>
            <a:ext cx="532526" cy="144172"/>
          </a:xfrm>
          <a:prstGeom prst="bentConnector3">
            <a:avLst>
              <a:gd name="adj1" fmla="val 50000"/>
            </a:avLst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3851920" y="25069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04248" y="242773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6859322" y="149163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092280" y="339502"/>
            <a:ext cx="20746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비밀번호 변경 클릭 시 정보변경</a:t>
            </a:r>
            <a:endParaRPr lang="en-US" altLang="ko-KR" sz="1100" dirty="0"/>
          </a:p>
          <a:p>
            <a:r>
              <a:rPr lang="ko-KR" altLang="en-US" sz="1100" dirty="0"/>
              <a:t>페이지 호출</a:t>
            </a:r>
            <a:endParaRPr lang="en-US" altLang="ko-KR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7092280" y="891466"/>
            <a:ext cx="189667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비밀번호 입력란에 최소 </a:t>
            </a:r>
            <a:r>
              <a:rPr lang="en-US" altLang="ko-KR" sz="1100" dirty="0"/>
              <a:t>8</a:t>
            </a:r>
            <a:r>
              <a:rPr lang="ko-KR" altLang="en-US" sz="1100" dirty="0"/>
              <a:t>자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최대 </a:t>
            </a:r>
            <a:r>
              <a:rPr lang="en-US" altLang="ko-KR" sz="1100" dirty="0"/>
              <a:t>20</a:t>
            </a:r>
            <a:r>
              <a:rPr lang="ko-KR" altLang="en-US" sz="1100" dirty="0"/>
              <a:t>자로 제한</a:t>
            </a:r>
            <a:endParaRPr lang="en-US" altLang="ko-KR" sz="1100" dirty="0"/>
          </a:p>
          <a:p>
            <a:endParaRPr lang="en-US" altLang="ko-KR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7092280" y="1419622"/>
            <a:ext cx="202170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비밀번호 재지정 버튼 클릭 시  </a:t>
            </a:r>
            <a:endParaRPr lang="en-US" altLang="ko-KR" sz="1100" dirty="0"/>
          </a:p>
          <a:p>
            <a:r>
              <a:rPr lang="ko-KR" altLang="en-US" sz="1100" dirty="0"/>
              <a:t>정보 수정여부를 묻는 </a:t>
            </a:r>
            <a:r>
              <a:rPr lang="en-US" altLang="ko-KR" sz="1100" dirty="0"/>
              <a:t>confirm</a:t>
            </a:r>
          </a:p>
          <a:p>
            <a:r>
              <a:rPr lang="ko-KR" altLang="en-US" sz="1100" dirty="0"/>
              <a:t>창 호출</a:t>
            </a:r>
            <a:r>
              <a:rPr lang="en-US" altLang="ko-KR" sz="1100" dirty="0"/>
              <a:t>. ‘</a:t>
            </a:r>
            <a:r>
              <a:rPr lang="ko-KR" altLang="en-US" sz="1100" dirty="0"/>
              <a:t>확인</a:t>
            </a:r>
            <a:r>
              <a:rPr lang="en-US" altLang="ko-KR" sz="1100" dirty="0"/>
              <a:t>’</a:t>
            </a:r>
            <a:r>
              <a:rPr lang="ko-KR" altLang="en-US" sz="1100" dirty="0"/>
              <a:t> 버튼 클릭 </a:t>
            </a:r>
            <a:endParaRPr lang="en-US" altLang="ko-KR" sz="1100" dirty="0"/>
          </a:p>
          <a:p>
            <a:r>
              <a:rPr lang="ko-KR" altLang="en-US" sz="1100" dirty="0"/>
              <a:t>정보를 수정하고 </a:t>
            </a:r>
            <a:r>
              <a:rPr lang="ko-KR" altLang="en-US" sz="1100" dirty="0" err="1"/>
              <a:t>메인페이지로</a:t>
            </a:r>
            <a:endParaRPr lang="en-US" altLang="ko-KR" sz="1100" dirty="0"/>
          </a:p>
          <a:p>
            <a:r>
              <a:rPr lang="ko-KR" altLang="en-US" sz="1100" dirty="0"/>
              <a:t>이동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비밀번호 변경</a:t>
            </a:r>
          </a:p>
        </p:txBody>
      </p:sp>
    </p:spTree>
    <p:extLst>
      <p:ext uri="{BB962C8B-B14F-4D97-AF65-F5344CB8AC3E}">
        <p14:creationId xmlns:p14="http://schemas.microsoft.com/office/powerpoint/2010/main" val="278218691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07" y="875421"/>
            <a:ext cx="5489177" cy="2776449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683568" y="174463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2777181" y="11993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59322" y="9875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04248" y="8435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04248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78085" y="1808332"/>
            <a:ext cx="785603" cy="174384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7" idx="3"/>
          </p:cNvCxnSpPr>
          <p:nvPr/>
        </p:nvCxnSpPr>
        <p:spPr>
          <a:xfrm>
            <a:off x="1763688" y="1895524"/>
            <a:ext cx="373010" cy="144172"/>
          </a:xfrm>
          <a:prstGeom prst="bentConnector3">
            <a:avLst>
              <a:gd name="adj1" fmla="val 50000"/>
            </a:avLst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1703819" y="15169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04248" y="206769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6859322" y="149163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081147" y="339502"/>
            <a:ext cx="17812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상품관리</a:t>
            </a:r>
            <a:r>
              <a:rPr lang="en-US" altLang="ko-KR" sz="1100" dirty="0"/>
              <a:t>/</a:t>
            </a:r>
            <a:r>
              <a:rPr lang="ko-KR" altLang="en-US" sz="1100" dirty="0"/>
              <a:t>패키지등록  클릭</a:t>
            </a:r>
            <a:endParaRPr lang="en-US" altLang="ko-KR" sz="1100" dirty="0"/>
          </a:p>
          <a:p>
            <a:r>
              <a:rPr lang="ko-KR" altLang="en-US" sz="1100" dirty="0"/>
              <a:t>시 페이지 호출</a:t>
            </a:r>
            <a:endParaRPr lang="en-US" altLang="ko-KR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7081147" y="987574"/>
            <a:ext cx="15953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상품목록 리스트로 구현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081147" y="1464637"/>
            <a:ext cx="19848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한 페이지에 보여줄 레코드 수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기본값 </a:t>
            </a:r>
            <a:r>
              <a:rPr lang="en-US" altLang="ko-KR" sz="1100" dirty="0"/>
              <a:t>10. 3, 5</a:t>
            </a:r>
            <a:r>
              <a:rPr lang="ko-KR" altLang="en-US" sz="1100" dirty="0"/>
              <a:t>줄 설정 가능</a:t>
            </a:r>
            <a:r>
              <a:rPr lang="en-US" altLang="ko-KR" sz="1100" dirty="0"/>
              <a:t>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081147" y="2283718"/>
            <a:ext cx="18918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상품명</a:t>
            </a:r>
            <a:r>
              <a:rPr lang="en-US" altLang="ko-KR" sz="1100" dirty="0"/>
              <a:t>, </a:t>
            </a:r>
            <a:r>
              <a:rPr lang="ko-KR" altLang="en-US" sz="1100" dirty="0"/>
              <a:t>등록일 클릭 시  정렬</a:t>
            </a:r>
            <a:endParaRPr lang="en-US" altLang="ko-KR" sz="1100" dirty="0"/>
          </a:p>
          <a:p>
            <a:r>
              <a:rPr lang="ko-KR" altLang="en-US" sz="1100" dirty="0"/>
              <a:t>가능</a:t>
            </a:r>
            <a:r>
              <a:rPr lang="en-US" altLang="ko-KR" sz="1100" dirty="0"/>
              <a:t>.</a:t>
            </a:r>
          </a:p>
        </p:txBody>
      </p:sp>
      <p:sp>
        <p:nvSpPr>
          <p:cNvPr id="33" name="타원 32"/>
          <p:cNvSpPr/>
          <p:nvPr/>
        </p:nvSpPr>
        <p:spPr>
          <a:xfrm>
            <a:off x="3232546" y="149162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35" name="타원 34"/>
          <p:cNvSpPr/>
          <p:nvPr/>
        </p:nvSpPr>
        <p:spPr>
          <a:xfrm>
            <a:off x="6859322" y="22636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36" name="타원 35"/>
          <p:cNvSpPr/>
          <p:nvPr/>
        </p:nvSpPr>
        <p:spPr>
          <a:xfrm>
            <a:off x="4860032" y="314781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37" name="타원 36"/>
          <p:cNvSpPr/>
          <p:nvPr/>
        </p:nvSpPr>
        <p:spPr>
          <a:xfrm>
            <a:off x="6859322" y="289676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cxnSp>
        <p:nvCxnSpPr>
          <p:cNvPr id="38" name="직선 연결선 37"/>
          <p:cNvCxnSpPr/>
          <p:nvPr/>
        </p:nvCxnSpPr>
        <p:spPr>
          <a:xfrm>
            <a:off x="6804248" y="27157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6804248" y="336383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/>
          <p:cNvSpPr/>
          <p:nvPr/>
        </p:nvSpPr>
        <p:spPr>
          <a:xfrm>
            <a:off x="6859322" y="35078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cxnSp>
        <p:nvCxnSpPr>
          <p:cNvPr id="41" name="직선 연결선 40"/>
          <p:cNvCxnSpPr/>
          <p:nvPr/>
        </p:nvCxnSpPr>
        <p:spPr>
          <a:xfrm>
            <a:off x="6804248" y="39399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081147" y="2867422"/>
            <a:ext cx="16385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상품명</a:t>
            </a:r>
            <a:r>
              <a:rPr lang="en-US" altLang="ko-KR" sz="1100" dirty="0"/>
              <a:t>, </a:t>
            </a:r>
            <a:r>
              <a:rPr lang="ko-KR" altLang="en-US" sz="1100" dirty="0"/>
              <a:t>이미지 클릭 시</a:t>
            </a:r>
            <a:endParaRPr lang="en-US" altLang="ko-KR" sz="1100" dirty="0"/>
          </a:p>
          <a:p>
            <a:r>
              <a:rPr lang="ko-KR" altLang="en-US" sz="1100" dirty="0"/>
              <a:t>상품관리 페이지로 이동</a:t>
            </a:r>
            <a:r>
              <a:rPr lang="en-US" altLang="ko-KR" sz="1100" dirty="0"/>
              <a:t>.</a:t>
            </a:r>
          </a:p>
        </p:txBody>
      </p:sp>
      <p:sp>
        <p:nvSpPr>
          <p:cNvPr id="44" name="타원 43"/>
          <p:cNvSpPr/>
          <p:nvPr/>
        </p:nvSpPr>
        <p:spPr>
          <a:xfrm>
            <a:off x="3897315" y="365187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sp>
        <p:nvSpPr>
          <p:cNvPr id="45" name="TextBox 44"/>
          <p:cNvSpPr txBox="1"/>
          <p:nvPr/>
        </p:nvSpPr>
        <p:spPr>
          <a:xfrm>
            <a:off x="7080458" y="3508336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페이징</a:t>
            </a:r>
            <a:r>
              <a:rPr lang="ko-KR" altLang="en-US" sz="1100" dirty="0"/>
              <a:t> 처리</a:t>
            </a:r>
            <a:endParaRPr lang="en-US" altLang="ko-KR" sz="1100" dirty="0"/>
          </a:p>
        </p:txBody>
      </p:sp>
      <p:grpSp>
        <p:nvGrpSpPr>
          <p:cNvPr id="60" name="그룹 59"/>
          <p:cNvGrpSpPr/>
          <p:nvPr/>
        </p:nvGrpSpPr>
        <p:grpSpPr>
          <a:xfrm>
            <a:off x="2527078" y="2610417"/>
            <a:ext cx="2188938" cy="823790"/>
            <a:chOff x="2527078" y="2643758"/>
            <a:chExt cx="1756890" cy="648072"/>
          </a:xfrm>
        </p:grpSpPr>
        <p:cxnSp>
          <p:nvCxnSpPr>
            <p:cNvPr id="12" name="직선 연결선 11"/>
            <p:cNvCxnSpPr/>
            <p:nvPr/>
          </p:nvCxnSpPr>
          <p:spPr>
            <a:xfrm flipH="1">
              <a:off x="2527078" y="2643758"/>
              <a:ext cx="661042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2527078" y="2643758"/>
              <a:ext cx="0" cy="144016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2527078" y="2787774"/>
              <a:ext cx="661042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3188120" y="2787774"/>
              <a:ext cx="0" cy="504056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3188120" y="3291830"/>
              <a:ext cx="1095848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 flipV="1">
              <a:off x="4283968" y="2643758"/>
              <a:ext cx="0" cy="648072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 flipH="1">
              <a:off x="3188120" y="2643758"/>
              <a:ext cx="1095848" cy="0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상품관리</a:t>
            </a:r>
            <a:r>
              <a:rPr lang="en-US" altLang="ko-KR" sz="1200" dirty="0">
                <a:solidFill>
                  <a:schemeClr val="accent2"/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패키지등록</a:t>
            </a:r>
          </a:p>
        </p:txBody>
      </p:sp>
    </p:spTree>
    <p:extLst>
      <p:ext uri="{BB962C8B-B14F-4D97-AF65-F5344CB8AC3E}">
        <p14:creationId xmlns:p14="http://schemas.microsoft.com/office/powerpoint/2010/main" val="72385251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843558"/>
            <a:ext cx="5040560" cy="4104456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5" y="535781"/>
            <a:ext cx="3170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상품관리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패키지등록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상품관리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2352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94240"/>
            <a:ext cx="5868144" cy="2973654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107504" y="21978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5724128" y="122208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59322" y="9875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04248" y="8435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04248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95536" y="2240380"/>
            <a:ext cx="527419" cy="174384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7" idx="3"/>
          </p:cNvCxnSpPr>
          <p:nvPr/>
        </p:nvCxnSpPr>
        <p:spPr>
          <a:xfrm>
            <a:off x="922955" y="2327572"/>
            <a:ext cx="480693" cy="144172"/>
          </a:xfrm>
          <a:prstGeom prst="bentConnector3">
            <a:avLst>
              <a:gd name="adj1" fmla="val 50000"/>
            </a:avLst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1440631" y="149163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04248" y="206769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6859322" y="149163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081146" y="415702"/>
            <a:ext cx="1984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예약관리 클릭 시 페이지 호출</a:t>
            </a:r>
            <a:endParaRPr lang="en-US" altLang="ko-KR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7081147" y="987574"/>
            <a:ext cx="20345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사용자 예약목록 리스트로 구현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081147" y="1464637"/>
            <a:ext cx="19848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한 페이지에 보여줄 레코드 수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기본값 </a:t>
            </a:r>
            <a:r>
              <a:rPr lang="en-US" altLang="ko-KR" sz="1100" dirty="0"/>
              <a:t>10. 3, 5</a:t>
            </a:r>
            <a:r>
              <a:rPr lang="ko-KR" altLang="en-US" sz="1100" dirty="0"/>
              <a:t>줄 설정 가능</a:t>
            </a:r>
            <a:r>
              <a:rPr lang="en-US" altLang="ko-KR" sz="1100" dirty="0"/>
              <a:t>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081147" y="2283718"/>
            <a:ext cx="15055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예약일 기준으로 정렬</a:t>
            </a:r>
            <a:r>
              <a:rPr lang="en-US" altLang="ko-KR" sz="1100" dirty="0"/>
              <a:t>.</a:t>
            </a:r>
          </a:p>
        </p:txBody>
      </p:sp>
      <p:sp>
        <p:nvSpPr>
          <p:cNvPr id="33" name="타원 32"/>
          <p:cNvSpPr/>
          <p:nvPr/>
        </p:nvSpPr>
        <p:spPr>
          <a:xfrm>
            <a:off x="2195736" y="168008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35" name="타원 34"/>
          <p:cNvSpPr/>
          <p:nvPr/>
        </p:nvSpPr>
        <p:spPr>
          <a:xfrm>
            <a:off x="6859322" y="22636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36" name="타원 35"/>
          <p:cNvSpPr/>
          <p:nvPr/>
        </p:nvSpPr>
        <p:spPr>
          <a:xfrm>
            <a:off x="3563888" y="38328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37" name="타원 36"/>
          <p:cNvSpPr/>
          <p:nvPr/>
        </p:nvSpPr>
        <p:spPr>
          <a:xfrm>
            <a:off x="6859322" y="289676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cxnSp>
        <p:nvCxnSpPr>
          <p:cNvPr id="38" name="직선 연결선 37"/>
          <p:cNvCxnSpPr/>
          <p:nvPr/>
        </p:nvCxnSpPr>
        <p:spPr>
          <a:xfrm>
            <a:off x="6804248" y="27157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6804248" y="32918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080458" y="2886204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페이징</a:t>
            </a:r>
            <a:r>
              <a:rPr lang="ko-KR" altLang="en-US" sz="1100" dirty="0"/>
              <a:t> 처리</a:t>
            </a:r>
            <a:endParaRPr lang="en-US" altLang="ko-KR" sz="1100" dirty="0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419622"/>
            <a:ext cx="544258" cy="66656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예약관리</a:t>
            </a:r>
          </a:p>
        </p:txBody>
      </p:sp>
    </p:spTree>
    <p:extLst>
      <p:ext uri="{BB962C8B-B14F-4D97-AF65-F5344CB8AC3E}">
        <p14:creationId xmlns:p14="http://schemas.microsoft.com/office/powerpoint/2010/main" val="413143956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27" y="186194"/>
            <a:ext cx="4976798" cy="4761820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예약관리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6DAB5CB-B093-4687-95D5-7D78632DD3FD}"/>
              </a:ext>
            </a:extLst>
          </p:cNvPr>
          <p:cNvSpPr txBox="1"/>
          <p:nvPr/>
        </p:nvSpPr>
        <p:spPr>
          <a:xfrm>
            <a:off x="1896907" y="1031562"/>
            <a:ext cx="13099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/>
              <a:t>예약목록 </a:t>
            </a:r>
            <a:r>
              <a:rPr lang="ko-KR" altLang="en-US" sz="1100" dirty="0" err="1"/>
              <a:t>쿼리문</a:t>
            </a:r>
            <a:r>
              <a:rPr lang="en-US" altLang="ko-KR" sz="11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29594774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5" y="803512"/>
            <a:ext cx="6005302" cy="2992374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107504" y="228371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5652120" y="11315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59322" y="9875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04248" y="8435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04248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01886" y="2316580"/>
            <a:ext cx="527419" cy="174384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>
            <a:stCxn id="7" idx="3"/>
          </p:cNvCxnSpPr>
          <p:nvPr/>
        </p:nvCxnSpPr>
        <p:spPr>
          <a:xfrm>
            <a:off x="929305" y="2403772"/>
            <a:ext cx="480693" cy="144172"/>
          </a:xfrm>
          <a:prstGeom prst="bentConnector3">
            <a:avLst>
              <a:gd name="adj1" fmla="val 50000"/>
            </a:avLst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1512639" y="134761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04248" y="206769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6859322" y="149163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081146" y="425232"/>
            <a:ext cx="19848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매출현황 클릭 시 페이지 호출</a:t>
            </a:r>
            <a:endParaRPr lang="en-US" altLang="ko-KR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7081147" y="987574"/>
            <a:ext cx="18614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등록상품목록 리스트로 구현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081147" y="1464637"/>
            <a:ext cx="19848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한 페이지에 보여줄 레코드 수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기본값 </a:t>
            </a:r>
            <a:r>
              <a:rPr lang="en-US" altLang="ko-KR" sz="1100" dirty="0"/>
              <a:t>10. 3, 5</a:t>
            </a:r>
            <a:r>
              <a:rPr lang="ko-KR" altLang="en-US" sz="1100" dirty="0"/>
              <a:t>줄 설정 가능</a:t>
            </a:r>
            <a:r>
              <a:rPr lang="en-US" altLang="ko-KR" sz="1100" dirty="0"/>
              <a:t>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081147" y="2211710"/>
            <a:ext cx="20377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상품등록일</a:t>
            </a:r>
            <a:r>
              <a:rPr lang="en-US" altLang="ko-KR" sz="1100" dirty="0"/>
              <a:t>, </a:t>
            </a:r>
            <a:r>
              <a:rPr lang="ko-KR" altLang="en-US" sz="1100" dirty="0"/>
              <a:t>판매총액 기준으로</a:t>
            </a:r>
            <a:endParaRPr lang="en-US" altLang="ko-KR" sz="1100" dirty="0"/>
          </a:p>
          <a:p>
            <a:r>
              <a:rPr lang="ko-KR" altLang="en-US" sz="1100" dirty="0"/>
              <a:t>정렬</a:t>
            </a:r>
            <a:r>
              <a:rPr lang="en-US" altLang="ko-KR" sz="1100" dirty="0"/>
              <a:t>.</a:t>
            </a:r>
          </a:p>
        </p:txBody>
      </p:sp>
      <p:sp>
        <p:nvSpPr>
          <p:cNvPr id="33" name="타원 32"/>
          <p:cNvSpPr/>
          <p:nvPr/>
        </p:nvSpPr>
        <p:spPr>
          <a:xfrm>
            <a:off x="3779912" y="16006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35" name="타원 34"/>
          <p:cNvSpPr/>
          <p:nvPr/>
        </p:nvSpPr>
        <p:spPr>
          <a:xfrm>
            <a:off x="6859322" y="22636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36" name="타원 35"/>
          <p:cNvSpPr/>
          <p:nvPr/>
        </p:nvSpPr>
        <p:spPr>
          <a:xfrm>
            <a:off x="6049143" y="289676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37" name="타원 36"/>
          <p:cNvSpPr/>
          <p:nvPr/>
        </p:nvSpPr>
        <p:spPr>
          <a:xfrm>
            <a:off x="6859322" y="289676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cxnSp>
        <p:nvCxnSpPr>
          <p:cNvPr id="38" name="직선 연결선 37"/>
          <p:cNvCxnSpPr/>
          <p:nvPr/>
        </p:nvCxnSpPr>
        <p:spPr>
          <a:xfrm>
            <a:off x="6804248" y="27157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6804248" y="32918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080458" y="2886204"/>
            <a:ext cx="13724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각 상품의 판매총액</a:t>
            </a:r>
            <a:r>
              <a:rPr lang="en-US" altLang="ko-KR" sz="1100" dirty="0"/>
              <a:t>.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560" y="1348173"/>
            <a:ext cx="544258" cy="666563"/>
          </a:xfrm>
          <a:prstGeom prst="rect">
            <a:avLst/>
          </a:prstGeom>
        </p:spPr>
      </p:pic>
      <p:sp>
        <p:nvSpPr>
          <p:cNvPr id="34" name="타원 33"/>
          <p:cNvSpPr/>
          <p:nvPr/>
        </p:nvSpPr>
        <p:spPr>
          <a:xfrm>
            <a:off x="6859322" y="34008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cxnSp>
        <p:nvCxnSpPr>
          <p:cNvPr id="40" name="직선 연결선 39"/>
          <p:cNvCxnSpPr/>
          <p:nvPr/>
        </p:nvCxnSpPr>
        <p:spPr>
          <a:xfrm>
            <a:off x="6804248" y="379588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080458" y="3332088"/>
            <a:ext cx="14622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각 상품의 판매총액을</a:t>
            </a:r>
            <a:endParaRPr lang="en-US" altLang="ko-KR" sz="1100" dirty="0"/>
          </a:p>
          <a:p>
            <a:r>
              <a:rPr lang="ko-KR" altLang="en-US" sz="1100" dirty="0"/>
              <a:t>합산한 전체 매출</a:t>
            </a:r>
            <a:r>
              <a:rPr lang="en-US" altLang="ko-KR" sz="1100" dirty="0"/>
              <a:t>.</a:t>
            </a:r>
          </a:p>
        </p:txBody>
      </p:sp>
      <p:sp>
        <p:nvSpPr>
          <p:cNvPr id="42" name="타원 41"/>
          <p:cNvSpPr/>
          <p:nvPr/>
        </p:nvSpPr>
        <p:spPr>
          <a:xfrm>
            <a:off x="3613571" y="371641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7</a:t>
            </a:r>
            <a:endParaRPr lang="ko-KR" altLang="en-US" sz="900" dirty="0"/>
          </a:p>
        </p:txBody>
      </p:sp>
      <p:sp>
        <p:nvSpPr>
          <p:cNvPr id="43" name="직사각형 42"/>
          <p:cNvSpPr/>
          <p:nvPr/>
        </p:nvSpPr>
        <p:spPr>
          <a:xfrm>
            <a:off x="5340725" y="1635646"/>
            <a:ext cx="671435" cy="1512168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6853212" y="39048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7</a:t>
            </a:r>
            <a:endParaRPr lang="ko-KR" altLang="en-US" sz="900" dirty="0"/>
          </a:p>
        </p:txBody>
      </p:sp>
      <p:cxnSp>
        <p:nvCxnSpPr>
          <p:cNvPr id="46" name="직선 연결선 45"/>
          <p:cNvCxnSpPr/>
          <p:nvPr/>
        </p:nvCxnSpPr>
        <p:spPr>
          <a:xfrm>
            <a:off x="6798138" y="429994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074348" y="3894316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페이징</a:t>
            </a:r>
            <a:r>
              <a:rPr lang="ko-KR" altLang="en-US" sz="1100" dirty="0"/>
              <a:t> 처리</a:t>
            </a:r>
            <a:endParaRPr lang="en-US" altLang="ko-KR" sz="1100" dirty="0"/>
          </a:p>
        </p:txBody>
      </p:sp>
      <p:sp>
        <p:nvSpPr>
          <p:cNvPr id="49" name="타원 48"/>
          <p:cNvSpPr/>
          <p:nvPr/>
        </p:nvSpPr>
        <p:spPr>
          <a:xfrm>
            <a:off x="5796136" y="349187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sp>
        <p:nvSpPr>
          <p:cNvPr id="50" name="TextBox 49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매출현황</a:t>
            </a:r>
          </a:p>
        </p:txBody>
      </p:sp>
    </p:spTree>
    <p:extLst>
      <p:ext uri="{BB962C8B-B14F-4D97-AF65-F5344CB8AC3E}">
        <p14:creationId xmlns:p14="http://schemas.microsoft.com/office/powerpoint/2010/main" val="50088767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86644"/>
            <a:ext cx="4464496" cy="37819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21617"/>
            <a:ext cx="3456384" cy="484698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74993" y="869980"/>
            <a:ext cx="14807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&lt; </a:t>
            </a:r>
            <a:r>
              <a:rPr lang="ko-KR" altLang="en-US" sz="1100" dirty="0"/>
              <a:t>매출조회 </a:t>
            </a:r>
            <a:r>
              <a:rPr lang="ko-KR" altLang="en-US" sz="1100" dirty="0" err="1"/>
              <a:t>쿼리문</a:t>
            </a:r>
            <a:r>
              <a:rPr lang="ko-KR" altLang="en-US" sz="1100" dirty="0"/>
              <a:t> </a:t>
            </a:r>
            <a:r>
              <a:rPr lang="en-US" altLang="ko-KR" sz="1100" dirty="0"/>
              <a:t>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매출현황</a:t>
            </a:r>
          </a:p>
        </p:txBody>
      </p:sp>
    </p:spTree>
    <p:extLst>
      <p:ext uri="{BB962C8B-B14F-4D97-AF65-F5344CB8AC3E}">
        <p14:creationId xmlns:p14="http://schemas.microsoft.com/office/powerpoint/2010/main" val="420168669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95535" y="1176387"/>
            <a:ext cx="16247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&lt; </a:t>
            </a:r>
            <a:r>
              <a:rPr lang="ko-KR" altLang="en-US" sz="1100" dirty="0" err="1"/>
              <a:t>총매출</a:t>
            </a:r>
            <a:r>
              <a:rPr lang="ko-KR" altLang="en-US" sz="1100" dirty="0"/>
              <a:t> 조회 </a:t>
            </a:r>
            <a:r>
              <a:rPr lang="ko-KR" altLang="en-US" sz="1100" dirty="0" err="1"/>
              <a:t>쿼리문</a:t>
            </a:r>
            <a:r>
              <a:rPr lang="ko-KR" altLang="en-US" sz="1100" dirty="0"/>
              <a:t> </a:t>
            </a:r>
            <a:r>
              <a:rPr lang="en-US" altLang="ko-KR" sz="1100" dirty="0"/>
              <a:t>&gt;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737" y="1464419"/>
            <a:ext cx="5817230" cy="22322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마이페이지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chemeClr val="accent2"/>
                </a:solidFill>
                <a:latin typeface="+mn-ea"/>
              </a:rPr>
              <a:t>매출현황</a:t>
            </a:r>
          </a:p>
        </p:txBody>
      </p:sp>
    </p:spTree>
    <p:extLst>
      <p:ext uri="{BB962C8B-B14F-4D97-AF65-F5344CB8AC3E}">
        <p14:creationId xmlns:p14="http://schemas.microsoft.com/office/powerpoint/2010/main" val="1815103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/>
          <p:cNvCxnSpPr/>
          <p:nvPr/>
        </p:nvCxnSpPr>
        <p:spPr>
          <a:xfrm>
            <a:off x="565334" y="3054002"/>
            <a:ext cx="7895098" cy="0"/>
          </a:xfrm>
          <a:prstGeom prst="line">
            <a:avLst/>
          </a:prstGeom>
          <a:ln w="12700">
            <a:solidFill>
              <a:srgbClr val="0000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565334" y="1185774"/>
            <a:ext cx="7895098" cy="3618224"/>
          </a:xfrm>
          <a:prstGeom prst="roundRect">
            <a:avLst/>
          </a:prstGeom>
          <a:noFill/>
          <a:ln w="1270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5940152" y="1166334"/>
            <a:ext cx="0" cy="3637664"/>
          </a:xfrm>
          <a:prstGeom prst="line">
            <a:avLst/>
          </a:prstGeom>
          <a:ln w="12700">
            <a:solidFill>
              <a:srgbClr val="0000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6156176" y="892706"/>
            <a:ext cx="998881" cy="612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6165407" y="2816111"/>
            <a:ext cx="998881" cy="612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3387364" y="2823731"/>
            <a:ext cx="998881" cy="612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784564" y="2823731"/>
            <a:ext cx="998881" cy="612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477614" y="892706"/>
            <a:ext cx="998881" cy="612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73799" y="543699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역할 분담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역할분담 </a:t>
            </a:r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&amp;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일정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6051" y="183823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02.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3275856" y="1185774"/>
            <a:ext cx="0" cy="3618224"/>
          </a:xfrm>
          <a:prstGeom prst="line">
            <a:avLst/>
          </a:prstGeom>
          <a:ln w="12700">
            <a:solidFill>
              <a:srgbClr val="0000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836051" y="892706"/>
            <a:ext cx="998881" cy="612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423621" y="876725"/>
            <a:ext cx="909495" cy="628095"/>
            <a:chOff x="3639407" y="1258488"/>
            <a:chExt cx="1085283" cy="749494"/>
          </a:xfrm>
        </p:grpSpPr>
        <p:pic>
          <p:nvPicPr>
            <p:cNvPr id="10" name="Picture 2" descr="C:\Users\alfo\Desktop\noun_Travel_1443137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9407" y="1258488"/>
              <a:ext cx="749493" cy="749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4198584" y="1476688"/>
              <a:ext cx="5261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pc="-150" dirty="0"/>
                <a:t>조성환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827584" y="876726"/>
            <a:ext cx="941424" cy="628095"/>
            <a:chOff x="987139" y="1104600"/>
            <a:chExt cx="1123383" cy="749493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87139" y="1104600"/>
              <a:ext cx="749493" cy="749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1584417" y="1322192"/>
              <a:ext cx="52610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pc="-150" dirty="0"/>
                <a:t>정현준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391692" y="2792259"/>
            <a:ext cx="933804" cy="628095"/>
            <a:chOff x="3759754" y="2695821"/>
            <a:chExt cx="1114290" cy="749493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759754" y="2695821"/>
              <a:ext cx="749493" cy="749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4347938" y="2854488"/>
              <a:ext cx="5261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pc="-150" dirty="0"/>
                <a:t>김정휘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024464" y="788276"/>
            <a:ext cx="1067816" cy="847370"/>
            <a:chOff x="6197082" y="984290"/>
            <a:chExt cx="1274203" cy="1011151"/>
          </a:xfrm>
        </p:grpSpPr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197082" y="984290"/>
              <a:ext cx="1011150" cy="1011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6945179" y="1317127"/>
              <a:ext cx="5261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pc="-150" dirty="0" err="1"/>
                <a:t>한만제</a:t>
              </a:r>
              <a:endParaRPr lang="ko-KR" altLang="en-US" sz="1100" spc="-150" dirty="0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125712" y="2784638"/>
            <a:ext cx="958948" cy="631513"/>
            <a:chOff x="6258068" y="2576002"/>
            <a:chExt cx="1144294" cy="753573"/>
          </a:xfrm>
        </p:grpSpPr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258068" y="2576002"/>
              <a:ext cx="753572" cy="753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6876257" y="2745391"/>
              <a:ext cx="52610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pc="-150" dirty="0" err="1"/>
                <a:t>고종륜</a:t>
              </a:r>
              <a:endParaRPr lang="ko-KR" altLang="en-US" sz="1100" spc="-150" dirty="0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790580" y="2799879"/>
            <a:ext cx="941425" cy="628095"/>
            <a:chOff x="1195829" y="2904600"/>
            <a:chExt cx="1123384" cy="749493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95829" y="2904600"/>
              <a:ext cx="749493" cy="749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1793106" y="3067359"/>
              <a:ext cx="5261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pc="-150" dirty="0"/>
                <a:t>박우람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086155" y="1515437"/>
            <a:ext cx="17860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팀장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관리자페이지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공지사항</a:t>
            </a:r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역할 분배 및 일정조율</a:t>
            </a:r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 err="1"/>
              <a:t>메인페이지</a:t>
            </a:r>
            <a:r>
              <a:rPr lang="en-US" altLang="ko-KR" sz="1200" dirty="0"/>
              <a:t>,</a:t>
            </a:r>
            <a:r>
              <a:rPr lang="ko-KR" altLang="en-US" sz="1200" dirty="0" err="1"/>
              <a:t>메인푸터</a:t>
            </a:r>
            <a:endParaRPr lang="ko-KR" altLang="en-US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en-US" altLang="ko-KR" sz="1200" dirty="0" err="1"/>
              <a:t>css</a:t>
            </a:r>
            <a:r>
              <a:rPr lang="en-US" altLang="ko-KR" sz="1200" dirty="0"/>
              <a:t> </a:t>
            </a:r>
            <a:r>
              <a:rPr lang="ko-KR" altLang="en-US" sz="1200" dirty="0"/>
              <a:t>작성 전반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372200" y="1635646"/>
            <a:ext cx="10791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상품리스트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상품문의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상품리뷰</a:t>
            </a:r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 err="1"/>
              <a:t>메인헤더</a:t>
            </a:r>
            <a:endParaRPr lang="ko-KR" alt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6372200" y="3415520"/>
            <a:ext cx="10791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 err="1"/>
              <a:t>마이페이지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상품관리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정보수정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매출확인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예약확인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86155" y="3581603"/>
            <a:ext cx="1309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나눔고딕" pitchFamily="50" charset="-127"/>
              <a:buChar char="⁻"/>
            </a:pPr>
            <a:r>
              <a:rPr lang="en-US" altLang="ko-KR" sz="1200" dirty="0"/>
              <a:t>1:1 </a:t>
            </a:r>
            <a:r>
              <a:rPr lang="ko-KR" altLang="en-US" sz="1200" dirty="0"/>
              <a:t>문의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공지사항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문서 작성 전반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619850" y="1515437"/>
            <a:ext cx="13099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로그인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회원가입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아이디 찾기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비밀번호 찾기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문서 작성 전반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708443" y="3415520"/>
            <a:ext cx="18357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상품등록</a:t>
            </a:r>
            <a:r>
              <a:rPr lang="en-US" altLang="ko-KR" sz="1200" dirty="0"/>
              <a:t>, </a:t>
            </a:r>
            <a:r>
              <a:rPr lang="ko-KR" altLang="en-US" sz="1200" dirty="0"/>
              <a:t>수정</a:t>
            </a:r>
            <a:r>
              <a:rPr lang="en-US" altLang="ko-KR" sz="1200" dirty="0"/>
              <a:t>, </a:t>
            </a:r>
            <a:r>
              <a:rPr lang="ko-KR" altLang="en-US" sz="1200" dirty="0"/>
              <a:t>삭제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패키지등록</a:t>
            </a:r>
            <a:r>
              <a:rPr lang="en-US" altLang="ko-KR" sz="1200" dirty="0"/>
              <a:t>, </a:t>
            </a:r>
            <a:r>
              <a:rPr lang="ko-KR" altLang="en-US" sz="1200" dirty="0"/>
              <a:t>수정</a:t>
            </a:r>
            <a:r>
              <a:rPr lang="en-US" altLang="ko-KR" sz="1200" dirty="0"/>
              <a:t>, </a:t>
            </a:r>
            <a:r>
              <a:rPr lang="ko-KR" altLang="en-US" sz="1200" dirty="0"/>
              <a:t>삭제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예약 </a:t>
            </a:r>
            <a:r>
              <a:rPr lang="en-US" altLang="ko-KR" sz="1200" dirty="0"/>
              <a:t>&amp; </a:t>
            </a:r>
            <a:r>
              <a:rPr lang="ko-KR" altLang="en-US" sz="1200" dirty="0"/>
              <a:t>결제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ko-KR" altLang="en-US" sz="1200" dirty="0"/>
              <a:t>예약취소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en-US" altLang="ko-KR" sz="1200" dirty="0" err="1"/>
              <a:t>css</a:t>
            </a:r>
            <a:r>
              <a:rPr lang="en-US" altLang="ko-KR" sz="1200" dirty="0"/>
              <a:t> </a:t>
            </a:r>
            <a:r>
              <a:rPr lang="ko-KR" altLang="en-US" sz="1200" dirty="0"/>
              <a:t>작성 전반</a:t>
            </a:r>
            <a:endParaRPr lang="en-US" altLang="ko-KR" sz="1200" dirty="0"/>
          </a:p>
          <a:p>
            <a:pPr marL="171450" indent="-171450">
              <a:buFont typeface="나눔고딕" pitchFamily="50" charset="-127"/>
              <a:buChar char="⁻"/>
            </a:pPr>
            <a:r>
              <a:rPr lang="en-US" altLang="ko-KR" sz="1200" dirty="0" err="1"/>
              <a:t>ppt</a:t>
            </a:r>
            <a:r>
              <a:rPr lang="en-US" altLang="ko-KR" sz="1200" dirty="0"/>
              <a:t> </a:t>
            </a:r>
            <a:r>
              <a:rPr lang="ko-KR" altLang="en-US" sz="1200" dirty="0"/>
              <a:t>통합</a:t>
            </a:r>
          </a:p>
        </p:txBody>
      </p:sp>
    </p:spTree>
    <p:extLst>
      <p:ext uri="{BB962C8B-B14F-4D97-AF65-F5344CB8AC3E}">
        <p14:creationId xmlns:p14="http://schemas.microsoft.com/office/powerpoint/2010/main" val="245796941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18" name="Picture 2" descr="C:\Users\alfo\Desktop\발표용 자료\회원탈퇴버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95686"/>
            <a:ext cx="4676775" cy="260733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C:\Users\alfo\Desktop\발표용 자료\회원탈퇴비밀번호 미일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08" y="873916"/>
            <a:ext cx="3208015" cy="103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Users\alfo\Desktop\발표용 자료\일반회원탈퇴실패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977400"/>
            <a:ext cx="3230359" cy="107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C:\Users\alfo\Desktop\발표용 자료\사용자정상탈퇴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3" y="4094226"/>
            <a:ext cx="3230359" cy="101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alfo\Desktop\발표용 자료\사업자탈퇴게시실패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656" y="1911197"/>
            <a:ext cx="3216101" cy="101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1011869" y="351463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107504" y="18701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4" name="타원 23"/>
          <p:cNvSpPr/>
          <p:nvPr/>
        </p:nvSpPr>
        <p:spPr>
          <a:xfrm>
            <a:off x="3302967" y="80510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5" name="타원 24"/>
          <p:cNvSpPr/>
          <p:nvPr/>
        </p:nvSpPr>
        <p:spPr>
          <a:xfrm>
            <a:off x="3302966" y="182180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3302965" y="29614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33" name="타원 32"/>
          <p:cNvSpPr/>
          <p:nvPr/>
        </p:nvSpPr>
        <p:spPr>
          <a:xfrm>
            <a:off x="3302964" y="405187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sp>
        <p:nvSpPr>
          <p:cNvPr id="34" name="TextBox 33"/>
          <p:cNvSpPr txBox="1"/>
          <p:nvPr/>
        </p:nvSpPr>
        <p:spPr>
          <a:xfrm>
            <a:off x="7120841" y="339502"/>
            <a:ext cx="17299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탈퇴 클릭 시 </a:t>
            </a:r>
            <a:endParaRPr lang="en-US" altLang="ko-KR" sz="1100" dirty="0"/>
          </a:p>
          <a:p>
            <a:r>
              <a:rPr lang="ko-KR" altLang="en-US" sz="1100" dirty="0"/>
              <a:t>입력</a:t>
            </a:r>
            <a:r>
              <a:rPr lang="en-US" altLang="ko-KR" sz="1100" dirty="0"/>
              <a:t> </a:t>
            </a:r>
            <a:r>
              <a:rPr lang="ko-KR" altLang="en-US" sz="1100" dirty="0"/>
              <a:t>값 형식</a:t>
            </a:r>
            <a:r>
              <a:rPr lang="en-US" altLang="ko-KR" sz="1100" dirty="0"/>
              <a:t>(</a:t>
            </a:r>
            <a:r>
              <a:rPr lang="ko-KR" altLang="en-US" sz="1100" dirty="0"/>
              <a:t>문자</a:t>
            </a:r>
            <a:r>
              <a:rPr lang="en-US" altLang="ko-KR" sz="1100" dirty="0"/>
              <a:t>,</a:t>
            </a:r>
            <a:r>
              <a:rPr lang="ko-KR" altLang="en-US" sz="1100" dirty="0"/>
              <a:t>숫자로 </a:t>
            </a:r>
            <a:endParaRPr lang="en-US" altLang="ko-KR" sz="1100" dirty="0"/>
          </a:p>
          <a:p>
            <a:r>
              <a:rPr lang="ko-KR" altLang="en-US" sz="1100" dirty="0"/>
              <a:t>구성된 </a:t>
            </a:r>
            <a:r>
              <a:rPr lang="en-US" altLang="ko-KR" sz="1100" dirty="0"/>
              <a:t>8</a:t>
            </a:r>
            <a:r>
              <a:rPr lang="ko-KR" altLang="en-US" sz="1100" dirty="0"/>
              <a:t>자리 이상</a:t>
            </a:r>
            <a:r>
              <a:rPr lang="en-US" altLang="ko-KR" sz="1100" dirty="0"/>
              <a:t>),</a:t>
            </a:r>
          </a:p>
          <a:p>
            <a:r>
              <a:rPr lang="ko-KR" altLang="en-US" sz="1100" dirty="0"/>
              <a:t>미 입력 검사</a:t>
            </a:r>
            <a:endParaRPr lang="en-US" altLang="ko-KR" sz="1100" dirty="0"/>
          </a:p>
        </p:txBody>
      </p:sp>
      <p:sp>
        <p:nvSpPr>
          <p:cNvPr id="35" name="TextBox 34"/>
          <p:cNvSpPr txBox="1"/>
          <p:nvPr/>
        </p:nvSpPr>
        <p:spPr>
          <a:xfrm>
            <a:off x="7147124" y="1276767"/>
            <a:ext cx="17828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정규식 검사 후 </a:t>
            </a:r>
            <a:r>
              <a:rPr lang="en-US" altLang="ko-KR" sz="1100" dirty="0"/>
              <a:t>confirm</a:t>
            </a:r>
            <a:r>
              <a:rPr lang="ko-KR" altLang="en-US" sz="1100" dirty="0"/>
              <a:t>창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확인을 누르면 탈퇴가 진행</a:t>
            </a:r>
            <a:endParaRPr lang="en-US" altLang="ko-KR" sz="1100" dirty="0"/>
          </a:p>
        </p:txBody>
      </p:sp>
      <p:sp>
        <p:nvSpPr>
          <p:cNvPr id="36" name="타원 35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7" name="타원 36"/>
          <p:cNvSpPr/>
          <p:nvPr/>
        </p:nvSpPr>
        <p:spPr>
          <a:xfrm>
            <a:off x="6871984" y="13845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38" name="직선 연결선 37"/>
          <p:cNvCxnSpPr/>
          <p:nvPr/>
        </p:nvCxnSpPr>
        <p:spPr>
          <a:xfrm>
            <a:off x="6835925" y="11315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6835925" y="177966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187695" y="1923678"/>
            <a:ext cx="18485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비밀번호 미 일치 시 경고 창</a:t>
            </a:r>
            <a:endParaRPr lang="en-US" altLang="ko-KR" sz="1100" dirty="0"/>
          </a:p>
        </p:txBody>
      </p:sp>
      <p:sp>
        <p:nvSpPr>
          <p:cNvPr id="41" name="타원 40"/>
          <p:cNvSpPr/>
          <p:nvPr/>
        </p:nvSpPr>
        <p:spPr>
          <a:xfrm>
            <a:off x="6887558" y="192367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42" name="직선 연결선 41"/>
          <p:cNvCxnSpPr/>
          <p:nvPr/>
        </p:nvCxnSpPr>
        <p:spPr>
          <a:xfrm>
            <a:off x="6876496" y="235572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187455" y="3003798"/>
            <a:ext cx="19415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본 사업자의 상품에 예약중인 </a:t>
            </a:r>
            <a:endParaRPr lang="en-US" altLang="ko-KR" sz="1100" dirty="0"/>
          </a:p>
          <a:p>
            <a:r>
              <a:rPr lang="ko-KR" altLang="en-US" sz="1100" dirty="0"/>
              <a:t>고객이 있으면 경고 창</a:t>
            </a:r>
            <a:endParaRPr lang="en-US" altLang="ko-KR" sz="1100" dirty="0"/>
          </a:p>
        </p:txBody>
      </p:sp>
      <p:sp>
        <p:nvSpPr>
          <p:cNvPr id="44" name="타원 43"/>
          <p:cNvSpPr/>
          <p:nvPr/>
        </p:nvSpPr>
        <p:spPr>
          <a:xfrm>
            <a:off x="6887558" y="30037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cxnSp>
        <p:nvCxnSpPr>
          <p:cNvPr id="45" name="직선 연결선 44"/>
          <p:cNvCxnSpPr/>
          <p:nvPr/>
        </p:nvCxnSpPr>
        <p:spPr>
          <a:xfrm>
            <a:off x="6876256" y="350785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187695" y="3530501"/>
            <a:ext cx="1994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탈퇴가 성공적으로 이루어지면</a:t>
            </a:r>
            <a:endParaRPr lang="en-US" altLang="ko-KR" sz="1100" dirty="0"/>
          </a:p>
          <a:p>
            <a:r>
              <a:rPr lang="ko-KR" altLang="en-US" sz="1100" dirty="0"/>
              <a:t>알림 창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각각 </a:t>
            </a:r>
            <a:r>
              <a:rPr lang="en-US" altLang="ko-KR" sz="1100" dirty="0"/>
              <a:t>controller</a:t>
            </a:r>
            <a:r>
              <a:rPr lang="ko-KR" altLang="en-US" sz="1100" dirty="0"/>
              <a:t>의 결과 값에 </a:t>
            </a:r>
            <a:endParaRPr lang="en-US" altLang="ko-KR" sz="1100" dirty="0"/>
          </a:p>
          <a:p>
            <a:r>
              <a:rPr lang="ko-KR" altLang="en-US" sz="1100" dirty="0"/>
              <a:t>따라 다르게 출력</a:t>
            </a:r>
            <a:endParaRPr lang="en-US" altLang="ko-KR" sz="1100" dirty="0"/>
          </a:p>
        </p:txBody>
      </p:sp>
      <p:sp>
        <p:nvSpPr>
          <p:cNvPr id="47" name="타원 46"/>
          <p:cNvSpPr/>
          <p:nvPr/>
        </p:nvSpPr>
        <p:spPr>
          <a:xfrm>
            <a:off x="6896075" y="35905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cxnSp>
        <p:nvCxnSpPr>
          <p:cNvPr id="48" name="직선 연결선 47"/>
          <p:cNvCxnSpPr/>
          <p:nvPr/>
        </p:nvCxnSpPr>
        <p:spPr>
          <a:xfrm>
            <a:off x="6876496" y="429994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187455" y="2499742"/>
            <a:ext cx="18085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상품이 게시 중이면 경고 창</a:t>
            </a:r>
            <a:endParaRPr lang="en-US" altLang="ko-KR" sz="1100" dirty="0"/>
          </a:p>
        </p:txBody>
      </p:sp>
      <p:sp>
        <p:nvSpPr>
          <p:cNvPr id="50" name="타원 49"/>
          <p:cNvSpPr/>
          <p:nvPr/>
        </p:nvSpPr>
        <p:spPr>
          <a:xfrm>
            <a:off x="6887318" y="249974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51" name="직선 연결선 50"/>
          <p:cNvCxnSpPr/>
          <p:nvPr/>
        </p:nvCxnSpPr>
        <p:spPr>
          <a:xfrm>
            <a:off x="6876256" y="285978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회원탈퇴</a:t>
            </a:r>
          </a:p>
        </p:txBody>
      </p:sp>
    </p:spTree>
    <p:extLst>
      <p:ext uri="{BB962C8B-B14F-4D97-AF65-F5344CB8AC3E}">
        <p14:creationId xmlns:p14="http://schemas.microsoft.com/office/powerpoint/2010/main" val="44594401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9502"/>
            <a:ext cx="17684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사업자 </a:t>
            </a:r>
            <a:r>
              <a:rPr lang="ko-KR" altLang="en-US" sz="1100" dirty="0" err="1"/>
              <a:t>이메일을</a:t>
            </a:r>
            <a:r>
              <a:rPr lang="ko-KR" altLang="en-US" sz="1100" dirty="0"/>
              <a:t> 입력 받아</a:t>
            </a:r>
            <a:endParaRPr lang="en-US" altLang="ko-KR" sz="1100" dirty="0"/>
          </a:p>
          <a:p>
            <a:r>
              <a:rPr lang="ko-KR" altLang="en-US" sz="1100" dirty="0"/>
              <a:t>게시중인 상품이 있는지 </a:t>
            </a:r>
            <a:endParaRPr lang="en-US" altLang="ko-KR" sz="1100" dirty="0"/>
          </a:p>
          <a:p>
            <a:r>
              <a:rPr lang="ko-KR" altLang="en-US" sz="1100" dirty="0"/>
              <a:t>조회하고 없으면</a:t>
            </a:r>
            <a:endParaRPr lang="en-US" altLang="ko-KR" sz="1100" dirty="0"/>
          </a:p>
          <a:p>
            <a:r>
              <a:rPr lang="ko-KR" altLang="en-US" sz="1100" dirty="0"/>
              <a:t>다음으로 진행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147124" y="1251506"/>
            <a:ext cx="203453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본 사업자의 상품 중 </a:t>
            </a:r>
            <a:endParaRPr lang="en-US" altLang="ko-KR" sz="1100" dirty="0"/>
          </a:p>
          <a:p>
            <a:r>
              <a:rPr lang="ko-KR" altLang="en-US" sz="1100" dirty="0"/>
              <a:t>예약중인 고객이 있는지</a:t>
            </a:r>
            <a:endParaRPr lang="en-US" altLang="ko-KR" sz="1100" dirty="0"/>
          </a:p>
          <a:p>
            <a:r>
              <a:rPr lang="ko-KR" altLang="en-US" sz="1100" dirty="0"/>
              <a:t>조회하고 없으면 다음으로 진행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31258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1315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92367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8194" name="Picture 2" descr="C:\Users\alfo\Desktop\발표용 자료\코딩 사업자 탈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90292"/>
            <a:ext cx="6156227" cy="351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430726" y="164570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695390" y="19510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2" name="타원 21"/>
          <p:cNvSpPr/>
          <p:nvPr/>
        </p:nvSpPr>
        <p:spPr>
          <a:xfrm>
            <a:off x="927037" y="22117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836051" y="1825497"/>
            <a:ext cx="4095989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073456" y="2139702"/>
            <a:ext cx="5334291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403648" y="2448371"/>
            <a:ext cx="368079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145981" y="1995686"/>
            <a:ext cx="167385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Update</a:t>
            </a:r>
            <a:r>
              <a:rPr lang="ko-KR" altLang="en-US" sz="1100" dirty="0"/>
              <a:t>쿼리로 사업자의 </a:t>
            </a:r>
            <a:endParaRPr lang="en-US" altLang="ko-KR" sz="1100" dirty="0"/>
          </a:p>
          <a:p>
            <a:r>
              <a:rPr lang="ko-KR" altLang="en-US" sz="1100" dirty="0"/>
              <a:t>탈퇴여부를 </a:t>
            </a:r>
            <a:r>
              <a:rPr lang="en-US" altLang="ko-KR" sz="1100" dirty="0"/>
              <a:t>‘N’</a:t>
            </a:r>
            <a:r>
              <a:rPr lang="ko-KR" altLang="en-US" sz="1100" dirty="0"/>
              <a:t>에서 </a:t>
            </a:r>
            <a:r>
              <a:rPr lang="en-US" altLang="ko-KR" sz="1100" dirty="0"/>
              <a:t>‘Y’</a:t>
            </a:r>
            <a:r>
              <a:rPr lang="ko-KR" altLang="en-US" sz="1100" dirty="0"/>
              <a:t>로</a:t>
            </a:r>
            <a:endParaRPr lang="en-US" altLang="ko-KR" sz="1100" dirty="0"/>
          </a:p>
          <a:p>
            <a:r>
              <a:rPr lang="ko-KR" altLang="en-US" sz="1100" dirty="0"/>
              <a:t>변경</a:t>
            </a:r>
            <a:endParaRPr lang="en-US" altLang="ko-KR" sz="1100" dirty="0"/>
          </a:p>
        </p:txBody>
      </p:sp>
      <p:sp>
        <p:nvSpPr>
          <p:cNvPr id="33" name="타원 32"/>
          <p:cNvSpPr/>
          <p:nvPr/>
        </p:nvSpPr>
        <p:spPr>
          <a:xfrm>
            <a:off x="6870841" y="20567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34" name="직선 연결선 33"/>
          <p:cNvCxnSpPr/>
          <p:nvPr/>
        </p:nvCxnSpPr>
        <p:spPr>
          <a:xfrm>
            <a:off x="6834782" y="26678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탈퇴 코딩</a:t>
            </a:r>
          </a:p>
        </p:txBody>
      </p:sp>
    </p:spTree>
    <p:extLst>
      <p:ext uri="{BB962C8B-B14F-4D97-AF65-F5344CB8AC3E}">
        <p14:creationId xmlns:p14="http://schemas.microsoft.com/office/powerpoint/2010/main" val="248706583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9502"/>
            <a:ext cx="207460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입력 받은 사업자 중 예약날짜가</a:t>
            </a:r>
            <a:endParaRPr lang="en-US" altLang="ko-KR" sz="1100" dirty="0"/>
          </a:p>
          <a:p>
            <a:r>
              <a:rPr lang="ko-KR" altLang="en-US" sz="1100" dirty="0"/>
              <a:t> 현재날짜를 넘고</a:t>
            </a:r>
            <a:endParaRPr lang="en-US" altLang="ko-KR" sz="1100" dirty="0"/>
          </a:p>
          <a:p>
            <a:r>
              <a:rPr lang="ko-KR" altLang="en-US" sz="1100" dirty="0"/>
              <a:t>취소를 하지 않은 것들만 </a:t>
            </a:r>
            <a:r>
              <a:rPr lang="en-US" altLang="ko-KR" sz="1100" dirty="0"/>
              <a:t>select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177114"/>
            <a:ext cx="207460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입력 받은 사업자 </a:t>
            </a:r>
            <a:r>
              <a:rPr lang="ko-KR" altLang="en-US" sz="1100" dirty="0" err="1"/>
              <a:t>이메일에</a:t>
            </a:r>
            <a:r>
              <a:rPr lang="ko-KR" altLang="en-US" sz="1100" dirty="0"/>
              <a:t> 대한</a:t>
            </a:r>
            <a:endParaRPr lang="en-US" altLang="ko-KR" sz="1100" dirty="0"/>
          </a:p>
          <a:p>
            <a:r>
              <a:rPr lang="ko-KR" altLang="en-US" sz="1100" dirty="0"/>
              <a:t>값만 받기 위해 </a:t>
            </a:r>
            <a:endParaRPr lang="en-US" altLang="ko-KR" sz="1100" dirty="0"/>
          </a:p>
          <a:p>
            <a:r>
              <a:rPr lang="ko-KR" altLang="en-US" sz="1100" dirty="0"/>
              <a:t>사업자 </a:t>
            </a:r>
            <a:r>
              <a:rPr lang="ko-KR" altLang="en-US" sz="1100" dirty="0" err="1"/>
              <a:t>이메일</a:t>
            </a:r>
            <a:r>
              <a:rPr lang="ko-KR" altLang="en-US" sz="1100" dirty="0"/>
              <a:t> 묶음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05958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8516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7170" name="Picture 2" descr="C:\Users\alfo\Desktop\발표용 자료\쿼리 사업자 탈퇴 예약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71435"/>
            <a:ext cx="6067426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57133" y="2901896"/>
            <a:ext cx="2728100" cy="6059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57133" y="3662908"/>
            <a:ext cx="2728100" cy="30297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06084" y="277637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306084" y="365187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8" name="TextBox 1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탈퇴 쿼리 문</a:t>
            </a:r>
          </a:p>
        </p:txBody>
      </p:sp>
    </p:spTree>
    <p:extLst>
      <p:ext uri="{BB962C8B-B14F-4D97-AF65-F5344CB8AC3E}">
        <p14:creationId xmlns:p14="http://schemas.microsoft.com/office/powerpoint/2010/main" val="148589587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059833" y="2067694"/>
            <a:ext cx="3024336" cy="1010819"/>
            <a:chOff x="3157192" y="2067694"/>
            <a:chExt cx="3024336" cy="1010819"/>
          </a:xfrm>
        </p:grpSpPr>
        <p:sp>
          <p:nvSpPr>
            <p:cNvPr id="6" name="TextBox 5"/>
            <p:cNvSpPr txBox="1"/>
            <p:nvPr/>
          </p:nvSpPr>
          <p:spPr>
            <a:xfrm>
              <a:off x="3381185" y="2067694"/>
              <a:ext cx="2444901" cy="830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4800" b="0" spc="-300">
                  <a:solidFill>
                    <a:srgbClr val="00002F"/>
                  </a:solidFill>
                  <a:latin typeface="한컴 솔잎 M"/>
                  <a:ea typeface="한컴 솔잎 M"/>
                </a:rPr>
                <a:t>공지 사항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57192" y="2819547"/>
              <a:ext cx="3024336" cy="258966"/>
            </a:xfrm>
            <a:prstGeom prst="rect">
              <a:avLst/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 b="0" spc="-150">
                <a:latin typeface="나눔고딕 ExtraBold"/>
                <a:ea typeface="나눔고딕 ExtraBold"/>
              </a:endParaRPr>
            </a:p>
          </p:txBody>
        </p:sp>
      </p:grpSp>
    </p:spTree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11014" y="411510"/>
            <a:ext cx="2276801" cy="2438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클릭 시 공지사항 페이지로 이동합니다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705046" y="42542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0872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l="8400" r="5100"/>
          <a:stretch>
            <a:fillRect/>
          </a:stretch>
        </p:blipFill>
        <p:spPr>
          <a:xfrm>
            <a:off x="556260" y="1017991"/>
            <a:ext cx="5707380" cy="3635144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4619836" y="4263938"/>
            <a:ext cx="288032" cy="10801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4" name="타원 16"/>
          <p:cNvSpPr/>
          <p:nvPr/>
        </p:nvSpPr>
        <p:spPr>
          <a:xfrm>
            <a:off x="4320951" y="415592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5" name="TextBox 4"/>
          <p:cNvSpPr txBox="1"/>
          <p:nvPr/>
        </p:nvSpPr>
        <p:spPr>
          <a:xfrm>
            <a:off x="875420" y="591530"/>
            <a:ext cx="151638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비회원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메인 페이지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</p:spTree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24092" y="253028"/>
            <a:ext cx="2220943" cy="2401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비회원에게 나타나는  </a:t>
            </a:r>
            <a:r>
              <a:rPr lang="en-US" altLang="ko-KR" sz="1000"/>
              <a:t>Header</a:t>
            </a:r>
            <a:r>
              <a:rPr lang="ko-KR" altLang="en-US" sz="1000"/>
              <a:t> 입니다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709047" y="25400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637451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89480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4750"/>
          <a:stretch>
            <a:fillRect/>
          </a:stretch>
        </p:blipFill>
        <p:spPr>
          <a:xfrm>
            <a:off x="142468" y="1144659"/>
            <a:ext cx="6286500" cy="3104602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4834312" y="3089337"/>
            <a:ext cx="936104" cy="10801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845938" y="1721199"/>
            <a:ext cx="4140502" cy="252014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513832" y="1181139"/>
            <a:ext cx="5472608" cy="252014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225800" y="118210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9" name="타원 26"/>
          <p:cNvSpPr/>
          <p:nvPr/>
        </p:nvSpPr>
        <p:spPr>
          <a:xfrm>
            <a:off x="6708068" y="80091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1" name="TextBox 22"/>
          <p:cNvSpPr txBox="1"/>
          <p:nvPr/>
        </p:nvSpPr>
        <p:spPr>
          <a:xfrm>
            <a:off x="6907777" y="763930"/>
            <a:ext cx="2384813" cy="3962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관리자가 등록한 공지사항의 제목입니다</a:t>
            </a:r>
            <a:r>
              <a:rPr lang="en-US" altLang="ko-KR" sz="1000"/>
              <a:t>.</a:t>
            </a:r>
            <a:r>
              <a:rPr lang="ko-KR" altLang="en-US" sz="1000"/>
              <a:t> </a:t>
            </a:r>
          </a:p>
          <a:p>
            <a:pPr lvl="0">
              <a:defRPr/>
            </a:pPr>
            <a:endParaRPr lang="ko-KR" altLang="en-US" sz="1000"/>
          </a:p>
        </p:txBody>
      </p:sp>
      <p:cxnSp>
        <p:nvCxnSpPr>
          <p:cNvPr id="42" name="직선 연결선 28"/>
          <p:cNvCxnSpPr/>
          <p:nvPr/>
        </p:nvCxnSpPr>
        <p:spPr>
          <a:xfrm>
            <a:off x="6852324" y="121978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16"/>
          <p:cNvSpPr/>
          <p:nvPr/>
        </p:nvSpPr>
        <p:spPr>
          <a:xfrm>
            <a:off x="1557948" y="172216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4" name="타원 16"/>
          <p:cNvSpPr/>
          <p:nvPr/>
        </p:nvSpPr>
        <p:spPr>
          <a:xfrm>
            <a:off x="4546280" y="301830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5" name="TextBox 22"/>
          <p:cNvSpPr txBox="1"/>
          <p:nvPr/>
        </p:nvSpPr>
        <p:spPr>
          <a:xfrm>
            <a:off x="6924092" y="1356958"/>
            <a:ext cx="2144090" cy="24171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비회원에게 나타나는 </a:t>
            </a:r>
            <a:r>
              <a:rPr lang="en-US" altLang="ko-KR" sz="1000"/>
              <a:t>Footer </a:t>
            </a:r>
            <a:r>
              <a:rPr lang="ko-KR" altLang="en-US" sz="1000"/>
              <a:t>입니다</a:t>
            </a:r>
            <a:r>
              <a:rPr lang="en-US" altLang="ko-KR" sz="1000"/>
              <a:t>.</a:t>
            </a:r>
            <a:endParaRPr lang="en-US" altLang="ko-KR" sz="1100"/>
          </a:p>
        </p:txBody>
      </p:sp>
      <p:cxnSp>
        <p:nvCxnSpPr>
          <p:cNvPr id="46" name="직선 연결선 28"/>
          <p:cNvCxnSpPr/>
          <p:nvPr/>
        </p:nvCxnSpPr>
        <p:spPr>
          <a:xfrm>
            <a:off x="6852324" y="175984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26"/>
          <p:cNvSpPr/>
          <p:nvPr/>
        </p:nvSpPr>
        <p:spPr>
          <a:xfrm>
            <a:off x="6708068" y="135793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9" name="TextBox 4"/>
          <p:cNvSpPr txBox="1"/>
          <p:nvPr/>
        </p:nvSpPr>
        <p:spPr>
          <a:xfrm>
            <a:off x="875420" y="591530"/>
            <a:ext cx="180213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비회원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페이지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</p:spTree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60096" y="224644"/>
            <a:ext cx="2075319" cy="3925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공지사항의 제목 클릭 시 내용이 </a:t>
            </a:r>
          </a:p>
          <a:p>
            <a:pPr lvl="0">
              <a:defRPr/>
            </a:pPr>
            <a:r>
              <a:rPr lang="ko-KR" altLang="en-US" sz="1000"/>
              <a:t>노출되며</a:t>
            </a:r>
            <a:r>
              <a:rPr lang="en-US" altLang="ko-KR" sz="1000"/>
              <a:t>,</a:t>
            </a:r>
            <a:r>
              <a:rPr lang="ko-KR" altLang="en-US" sz="1000"/>
              <a:t> 다시 클릭 시 접어집니다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744072" y="2606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72870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89480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75833" y="1173234"/>
            <a:ext cx="6048390" cy="3104602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1811524" y="2073796"/>
            <a:ext cx="4104456" cy="46805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811524" y="1749760"/>
            <a:ext cx="4104456" cy="252028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9" name="타원 26"/>
          <p:cNvSpPr/>
          <p:nvPr/>
        </p:nvSpPr>
        <p:spPr>
          <a:xfrm>
            <a:off x="6781055" y="83671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1" name="TextBox 22"/>
          <p:cNvSpPr txBox="1"/>
          <p:nvPr/>
        </p:nvSpPr>
        <p:spPr>
          <a:xfrm>
            <a:off x="6990732" y="836712"/>
            <a:ext cx="1844658" cy="2403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등록된 공지사항의 내용입니다</a:t>
            </a:r>
            <a:r>
              <a:rPr lang="en-US" altLang="ko-KR" sz="1000"/>
              <a:t>.</a:t>
            </a:r>
          </a:p>
        </p:txBody>
      </p:sp>
      <p:cxnSp>
        <p:nvCxnSpPr>
          <p:cNvPr id="42" name="직선 연결선 28"/>
          <p:cNvCxnSpPr/>
          <p:nvPr/>
        </p:nvCxnSpPr>
        <p:spPr>
          <a:xfrm>
            <a:off x="6852324" y="119675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16"/>
          <p:cNvSpPr/>
          <p:nvPr/>
        </p:nvSpPr>
        <p:spPr>
          <a:xfrm>
            <a:off x="1524471" y="210980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8" name="타원 16"/>
          <p:cNvSpPr/>
          <p:nvPr/>
        </p:nvSpPr>
        <p:spPr>
          <a:xfrm>
            <a:off x="1523492" y="174976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49" name="TextBox 4"/>
          <p:cNvSpPr txBox="1"/>
          <p:nvPr/>
        </p:nvSpPr>
        <p:spPr>
          <a:xfrm>
            <a:off x="873489" y="591530"/>
            <a:ext cx="180213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비회원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페이지</a:t>
            </a:r>
          </a:p>
        </p:txBody>
      </p:sp>
      <p:sp>
        <p:nvSpPr>
          <p:cNvPr id="50" name="TextBox 22"/>
          <p:cNvSpPr txBox="1"/>
          <p:nvPr/>
        </p:nvSpPr>
        <p:spPr>
          <a:xfrm>
            <a:off x="6636060" y="1340768"/>
            <a:ext cx="2520280" cy="242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(</a:t>
            </a:r>
            <a:r>
              <a:rPr lang="ko-KR" altLang="en-US" sz="1000"/>
              <a:t>비회원이 이용할 수 있는 공지사항 기능 끝</a:t>
            </a:r>
            <a:r>
              <a:rPr lang="en-US" altLang="ko-KR" sz="1000"/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</p:spTree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88671" y="246207"/>
            <a:ext cx="2077415" cy="5424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관리자는 </a:t>
            </a:r>
            <a:r>
              <a:rPr lang="en-US" altLang="ko-KR" sz="1000"/>
              <a:t>1:1</a:t>
            </a:r>
            <a:r>
              <a:rPr lang="ko-KR" altLang="en-US" sz="1000"/>
              <a:t>문의 관리를 위해</a:t>
            </a:r>
          </a:p>
          <a:p>
            <a:pPr lvl="0">
              <a:defRPr/>
            </a:pPr>
            <a:r>
              <a:rPr lang="en-US" altLang="ko-KR" sz="1000"/>
              <a:t>1:1</a:t>
            </a:r>
            <a:r>
              <a:rPr lang="ko-KR" altLang="en-US" sz="1000"/>
              <a:t>문의를 추가로 노출 하였습니다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r>
              <a:rPr lang="en-US" altLang="ko-KR" sz="1000"/>
              <a:t>(Footer)</a:t>
            </a:r>
          </a:p>
        </p:txBody>
      </p:sp>
      <p:sp>
        <p:nvSpPr>
          <p:cNvPr id="27" name="타원 26"/>
          <p:cNvSpPr/>
          <p:nvPr/>
        </p:nvSpPr>
        <p:spPr>
          <a:xfrm>
            <a:off x="6780076" y="29665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2210"/>
          <a:stretch>
            <a:fillRect/>
          </a:stretch>
        </p:blipFill>
        <p:spPr>
          <a:xfrm>
            <a:off x="5255" y="1088740"/>
            <a:ext cx="6448886" cy="3547189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4367808" y="4257092"/>
            <a:ext cx="972108" cy="10801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4" name="TextBox 4"/>
          <p:cNvSpPr txBox="1"/>
          <p:nvPr/>
        </p:nvSpPr>
        <p:spPr>
          <a:xfrm>
            <a:off x="875420" y="591530"/>
            <a:ext cx="151638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메인 페이지</a:t>
            </a:r>
          </a:p>
        </p:txBody>
      </p:sp>
      <p:sp>
        <p:nvSpPr>
          <p:cNvPr id="35" name="TextBox 22"/>
          <p:cNvSpPr txBox="1"/>
          <p:nvPr/>
        </p:nvSpPr>
        <p:spPr>
          <a:xfrm>
            <a:off x="6708068" y="1196752"/>
            <a:ext cx="2375756" cy="39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공지사항 클릭 시 공지사항 페이지로 이동합니다</a:t>
            </a:r>
            <a:r>
              <a:rPr lang="en-US" altLang="ko-KR" sz="1000"/>
              <a:t>.</a:t>
            </a:r>
          </a:p>
        </p:txBody>
      </p:sp>
      <p:sp>
        <p:nvSpPr>
          <p:cNvPr id="40" name="타원 26"/>
          <p:cNvSpPr/>
          <p:nvPr/>
        </p:nvSpPr>
        <p:spPr>
          <a:xfrm>
            <a:off x="4079776" y="415005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15" name="TextBox 14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</p:spTree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33361" y="231162"/>
            <a:ext cx="2030629" cy="3913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검색 버튼 및 검색창을 보이지 않게</a:t>
            </a:r>
          </a:p>
          <a:p>
            <a:pPr lvl="0">
              <a:defRPr/>
            </a:pPr>
            <a:r>
              <a:rPr lang="ko-KR" altLang="en-US" sz="1000"/>
              <a:t>하였습니다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04459" y="26162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69269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1212176"/>
            <a:ext cx="6588224" cy="3043182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5832140" y="3687874"/>
            <a:ext cx="540060" cy="252028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087724" y="1347614"/>
            <a:ext cx="2160240" cy="432048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2051720" y="10605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9" name="타원 26"/>
          <p:cNvSpPr/>
          <p:nvPr/>
        </p:nvSpPr>
        <p:spPr>
          <a:xfrm>
            <a:off x="6802152" y="87200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1" name="TextBox 22"/>
          <p:cNvSpPr txBox="1"/>
          <p:nvPr/>
        </p:nvSpPr>
        <p:spPr>
          <a:xfrm>
            <a:off x="7047983" y="861497"/>
            <a:ext cx="2154539" cy="3912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관리자에게 보여지는 </a:t>
            </a:r>
            <a:r>
              <a:rPr lang="en-US" altLang="ko-KR" sz="1000"/>
              <a:t>Header</a:t>
            </a:r>
            <a:r>
              <a:rPr lang="ko-KR" altLang="en-US" sz="1000"/>
              <a:t>입니다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r>
              <a:rPr lang="en-US" altLang="ko-KR" sz="1000"/>
              <a:t>(</a:t>
            </a:r>
            <a:r>
              <a:rPr lang="ko-KR" altLang="en-US" sz="1000"/>
              <a:t>비교를 위해 비회원페이지로 이동</a:t>
            </a:r>
            <a:r>
              <a:rPr lang="en-US" altLang="ko-KR" sz="1000"/>
              <a:t>)</a:t>
            </a:r>
          </a:p>
        </p:txBody>
      </p:sp>
      <p:cxnSp>
        <p:nvCxnSpPr>
          <p:cNvPr id="42" name="직선 연결선 28"/>
          <p:cNvCxnSpPr/>
          <p:nvPr/>
        </p:nvCxnSpPr>
        <p:spPr>
          <a:xfrm>
            <a:off x="6852324" y="141962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16"/>
          <p:cNvSpPr/>
          <p:nvPr/>
        </p:nvSpPr>
        <p:spPr>
          <a:xfrm>
            <a:off x="5509083" y="368885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5" name="TextBox 22"/>
          <p:cNvSpPr txBox="1"/>
          <p:nvPr/>
        </p:nvSpPr>
        <p:spPr>
          <a:xfrm>
            <a:off x="7030008" y="1544588"/>
            <a:ext cx="1962964" cy="3946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버튼을 누르면 공지등록 페이지로</a:t>
            </a:r>
          </a:p>
          <a:p>
            <a:pPr lvl="0">
              <a:defRPr/>
            </a:pPr>
            <a:r>
              <a:rPr lang="ko-KR" altLang="en-US" sz="1000"/>
              <a:t>이동합니다</a:t>
            </a:r>
            <a:r>
              <a:rPr lang="en-US" altLang="ko-KR" sz="1000"/>
              <a:t>.</a:t>
            </a:r>
          </a:p>
        </p:txBody>
      </p:sp>
      <p:cxnSp>
        <p:nvCxnSpPr>
          <p:cNvPr id="46" name="직선 연결선 28"/>
          <p:cNvCxnSpPr/>
          <p:nvPr/>
        </p:nvCxnSpPr>
        <p:spPr>
          <a:xfrm>
            <a:off x="6852324" y="206769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26"/>
          <p:cNvSpPr/>
          <p:nvPr/>
        </p:nvSpPr>
        <p:spPr>
          <a:xfrm>
            <a:off x="6813984" y="156363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4283968" y="1347614"/>
            <a:ext cx="2160240" cy="14401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49" name="타원 16"/>
          <p:cNvSpPr/>
          <p:nvPr/>
        </p:nvSpPr>
        <p:spPr>
          <a:xfrm>
            <a:off x="4247964" y="105958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51" name="TextBox 22"/>
          <p:cNvSpPr txBox="1"/>
          <p:nvPr/>
        </p:nvSpPr>
        <p:spPr>
          <a:xfrm>
            <a:off x="2123728" y="1339436"/>
            <a:ext cx="2160240" cy="224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상품명 </a:t>
            </a:r>
            <a:r>
              <a:rPr lang="en-US" altLang="ko-KR" sz="900"/>
              <a:t>:</a:t>
            </a:r>
            <a:r>
              <a:rPr lang="ko-KR" altLang="en-US" sz="900"/>
              <a:t> 지역 및 상품명을 검색해보세요</a:t>
            </a:r>
            <a:r>
              <a:rPr lang="en-US" altLang="ko-KR" sz="900"/>
              <a:t>.</a:t>
            </a:r>
          </a:p>
        </p:txBody>
      </p:sp>
      <p:sp>
        <p:nvSpPr>
          <p:cNvPr id="52" name="TextBox 4"/>
          <p:cNvSpPr txBox="1"/>
          <p:nvPr/>
        </p:nvSpPr>
        <p:spPr>
          <a:xfrm>
            <a:off x="875420" y="591530"/>
            <a:ext cx="180213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페이지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28377" y="3645024"/>
            <a:ext cx="2911438" cy="135053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80926" y="286216"/>
            <a:ext cx="1873514" cy="540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이부분이 비회원에게 나타나는  </a:t>
            </a:r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en-US" altLang="ko-KR" sz="1000"/>
              <a:t>Header</a:t>
            </a:r>
            <a:r>
              <a:rPr lang="ko-KR" altLang="en-US" sz="1000"/>
              <a:t> 입니다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780076" y="29665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4472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89480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4980"/>
          <a:stretch>
            <a:fillRect/>
          </a:stretch>
        </p:blipFill>
        <p:spPr>
          <a:xfrm>
            <a:off x="0" y="1144659"/>
            <a:ext cx="6271260" cy="3104602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3023828" y="1167594"/>
            <a:ext cx="2820144" cy="252028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2699792" y="116857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49" name="TextBox 4"/>
          <p:cNvSpPr txBox="1"/>
          <p:nvPr/>
        </p:nvSpPr>
        <p:spPr>
          <a:xfrm>
            <a:off x="875420" y="591530"/>
            <a:ext cx="180213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비회원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페이지</a:t>
            </a:r>
            <a:endParaRPr lang="en-US" altLang="ko-KR" sz="120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660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팀 일정</a:t>
            </a: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6" y="784520"/>
            <a:ext cx="9047747" cy="4270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367176" y="293139"/>
            <a:ext cx="26693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전체 개발 기간</a:t>
            </a:r>
            <a:endParaRPr lang="en-US" altLang="ko-KR" sz="1100" b="1" dirty="0"/>
          </a:p>
          <a:p>
            <a:r>
              <a:rPr lang="en-US" altLang="ko-KR" sz="1100" dirty="0"/>
              <a:t>2018. 11. 14 ~ 2019. 01. 11 (</a:t>
            </a:r>
            <a:r>
              <a:rPr lang="ko-KR" altLang="en-US" sz="1100" dirty="0"/>
              <a:t>총 </a:t>
            </a:r>
            <a:r>
              <a:rPr lang="en-US" altLang="ko-KR" sz="1100" dirty="0"/>
              <a:t>59</a:t>
            </a:r>
            <a:r>
              <a:rPr lang="ko-KR" altLang="en-US" sz="1100" dirty="0"/>
              <a:t>일</a:t>
            </a:r>
            <a:r>
              <a:rPr lang="en-US" altLang="ko-KR" sz="1100" dirty="0"/>
              <a:t>)</a:t>
            </a:r>
          </a:p>
        </p:txBody>
      </p:sp>
      <p:pic>
        <p:nvPicPr>
          <p:cNvPr id="4102" name="Picture 6" descr="D:\팀 프로젝트 [ACTIVILLAGE]\ppt\픽토그램\noun_Calendar_2080654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435" y="288929"/>
            <a:ext cx="443711" cy="44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206408" y="186194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역할분담 </a:t>
            </a:r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&amp;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일정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6051" y="183823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02.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871519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23268" y="305594"/>
            <a:ext cx="2025482" cy="3913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검색 버튼 및 검색창을 보이지 않게</a:t>
            </a:r>
          </a:p>
          <a:p>
            <a:pPr lvl="0">
              <a:defRPr/>
            </a:pPr>
            <a:r>
              <a:rPr lang="ko-KR" altLang="en-US" sz="1000"/>
              <a:t>하였습니다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09606" y="35203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80965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1212176"/>
            <a:ext cx="6588224" cy="3043182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5832140" y="3687874"/>
            <a:ext cx="540060" cy="252028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087724" y="1347614"/>
            <a:ext cx="2160240" cy="432048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2051720" y="10605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9" name="타원 26"/>
          <p:cNvSpPr/>
          <p:nvPr/>
        </p:nvSpPr>
        <p:spPr>
          <a:xfrm>
            <a:off x="6809606" y="9803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1" name="TextBox 22"/>
          <p:cNvSpPr txBox="1"/>
          <p:nvPr/>
        </p:nvSpPr>
        <p:spPr>
          <a:xfrm>
            <a:off x="7030270" y="979342"/>
            <a:ext cx="2153735" cy="2388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관리자에게 보여지는 </a:t>
            </a:r>
            <a:r>
              <a:rPr lang="en-US" altLang="ko-KR" sz="1000"/>
              <a:t>Header</a:t>
            </a:r>
            <a:r>
              <a:rPr lang="ko-KR" altLang="en-US" sz="1000"/>
              <a:t>입니다</a:t>
            </a:r>
            <a:r>
              <a:rPr lang="en-US" altLang="ko-KR" sz="1000"/>
              <a:t>.</a:t>
            </a:r>
          </a:p>
        </p:txBody>
      </p:sp>
      <p:cxnSp>
        <p:nvCxnSpPr>
          <p:cNvPr id="42" name="직선 연결선 28"/>
          <p:cNvCxnSpPr/>
          <p:nvPr/>
        </p:nvCxnSpPr>
        <p:spPr>
          <a:xfrm>
            <a:off x="6852324" y="143486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16"/>
          <p:cNvSpPr/>
          <p:nvPr/>
        </p:nvSpPr>
        <p:spPr>
          <a:xfrm>
            <a:off x="5509083" y="368885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5" name="TextBox 22"/>
          <p:cNvSpPr txBox="1"/>
          <p:nvPr/>
        </p:nvSpPr>
        <p:spPr>
          <a:xfrm>
            <a:off x="7016105" y="1628800"/>
            <a:ext cx="1962160" cy="3946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버튼을 누르면 공지등록 페이지로</a:t>
            </a:r>
          </a:p>
          <a:p>
            <a:pPr lvl="0">
              <a:defRPr/>
            </a:pPr>
            <a:r>
              <a:rPr lang="ko-KR" altLang="en-US" sz="1000"/>
              <a:t>이동합니다</a:t>
            </a:r>
            <a:r>
              <a:rPr lang="en-US" altLang="ko-KR" sz="1000"/>
              <a:t>.</a:t>
            </a:r>
          </a:p>
        </p:txBody>
      </p:sp>
      <p:cxnSp>
        <p:nvCxnSpPr>
          <p:cNvPr id="46" name="직선 연결선 28"/>
          <p:cNvCxnSpPr/>
          <p:nvPr/>
        </p:nvCxnSpPr>
        <p:spPr>
          <a:xfrm>
            <a:off x="6852324" y="21397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26"/>
          <p:cNvSpPr/>
          <p:nvPr/>
        </p:nvSpPr>
        <p:spPr>
          <a:xfrm>
            <a:off x="6809606" y="166578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4283968" y="1347614"/>
            <a:ext cx="2160240" cy="14401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49" name="타원 16"/>
          <p:cNvSpPr/>
          <p:nvPr/>
        </p:nvSpPr>
        <p:spPr>
          <a:xfrm>
            <a:off x="4247964" y="105958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51" name="TextBox 22"/>
          <p:cNvSpPr txBox="1"/>
          <p:nvPr/>
        </p:nvSpPr>
        <p:spPr>
          <a:xfrm>
            <a:off x="2123728" y="1339436"/>
            <a:ext cx="2160240" cy="224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상품명 </a:t>
            </a:r>
            <a:r>
              <a:rPr lang="en-US" altLang="ko-KR" sz="900"/>
              <a:t>:</a:t>
            </a:r>
            <a:r>
              <a:rPr lang="ko-KR" altLang="en-US" sz="900"/>
              <a:t> 지역 및 상품명을 검색해보세요</a:t>
            </a:r>
            <a:r>
              <a:rPr lang="en-US" altLang="ko-KR" sz="900"/>
              <a:t>.</a:t>
            </a:r>
          </a:p>
        </p:txBody>
      </p:sp>
      <p:sp>
        <p:nvSpPr>
          <p:cNvPr id="52" name="TextBox 4"/>
          <p:cNvSpPr txBox="1"/>
          <p:nvPr/>
        </p:nvSpPr>
        <p:spPr>
          <a:xfrm>
            <a:off x="875420" y="591530"/>
            <a:ext cx="132588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</a:t>
            </a:r>
            <a:endParaRPr lang="en-US" altLang="ko-KR" sz="120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28377" y="3645024"/>
            <a:ext cx="2911438" cy="135053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70262" y="915566"/>
            <a:ext cx="6047699" cy="3240360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3455876" y="2283718"/>
            <a:ext cx="468052" cy="216024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44" name="타원 16"/>
          <p:cNvSpPr/>
          <p:nvPr/>
        </p:nvSpPr>
        <p:spPr>
          <a:xfrm>
            <a:off x="3132819" y="224771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52" name="TextBox 4"/>
          <p:cNvSpPr txBox="1"/>
          <p:nvPr/>
        </p:nvSpPr>
        <p:spPr>
          <a:xfrm>
            <a:off x="875420" y="591530"/>
            <a:ext cx="208788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공지사항등록 페이지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960694" y="2286099"/>
            <a:ext cx="287457" cy="216024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14" name="타원 16"/>
          <p:cNvSpPr/>
          <p:nvPr/>
        </p:nvSpPr>
        <p:spPr>
          <a:xfrm>
            <a:off x="4326475" y="228371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25633" y="2881910"/>
            <a:ext cx="2462591" cy="72236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95636" y="2883800"/>
            <a:ext cx="2591076" cy="764109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1301507" y="2913051"/>
            <a:ext cx="5286717" cy="705605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18" name="타원 16"/>
          <p:cNvSpPr/>
          <p:nvPr/>
        </p:nvSpPr>
        <p:spPr>
          <a:xfrm>
            <a:off x="1007604" y="29327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99230" y="3825044"/>
            <a:ext cx="2872432" cy="116772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057156" y="231162"/>
            <a:ext cx="2111207" cy="3913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버튼을 누르면 공지사항 등록에 대한</a:t>
            </a:r>
          </a:p>
          <a:p>
            <a:pPr lvl="0">
              <a:defRPr/>
            </a:pPr>
            <a:r>
              <a:rPr lang="ko-KR" altLang="en-US" sz="1000"/>
              <a:t>알림창이 나타납니다</a:t>
            </a:r>
            <a:r>
              <a:rPr lang="en-US" altLang="ko-KR" sz="1000"/>
              <a:t>.</a:t>
            </a:r>
            <a:r>
              <a:rPr lang="ko-KR" altLang="en-US" sz="1000"/>
              <a:t> </a:t>
            </a:r>
          </a:p>
        </p:txBody>
      </p:sp>
      <p:sp>
        <p:nvSpPr>
          <p:cNvPr id="24" name="타원 23"/>
          <p:cNvSpPr/>
          <p:nvPr/>
        </p:nvSpPr>
        <p:spPr>
          <a:xfrm>
            <a:off x="6796628" y="26162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5" name="직선 연결선 24"/>
          <p:cNvCxnSpPr/>
          <p:nvPr/>
        </p:nvCxnSpPr>
        <p:spPr>
          <a:xfrm>
            <a:off x="6816473" y="71555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6"/>
          <p:cNvSpPr/>
          <p:nvPr/>
        </p:nvSpPr>
        <p:spPr>
          <a:xfrm>
            <a:off x="6796628" y="92553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28" name="TextBox 22"/>
          <p:cNvSpPr txBox="1"/>
          <p:nvPr/>
        </p:nvSpPr>
        <p:spPr>
          <a:xfrm>
            <a:off x="7058925" y="889278"/>
            <a:ext cx="1909413" cy="547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확인버튼을 클릭 시 등록이 되고</a:t>
            </a:r>
            <a:r>
              <a:rPr lang="en-US" altLang="ko-KR" sz="1000"/>
              <a:t>,</a:t>
            </a:r>
          </a:p>
          <a:p>
            <a:pPr lvl="0">
              <a:defRPr/>
            </a:pPr>
            <a:r>
              <a:rPr lang="ko-KR" altLang="en-US" sz="1000"/>
              <a:t>취소버튼 클릭 시 등록이 되지 </a:t>
            </a:r>
          </a:p>
          <a:p>
            <a:pPr lvl="0">
              <a:defRPr/>
            </a:pPr>
            <a:r>
              <a:rPr lang="ko-KR" altLang="en-US" sz="1000"/>
              <a:t>않습니다</a:t>
            </a:r>
            <a:r>
              <a:rPr lang="en-US" altLang="ko-KR" sz="1000"/>
              <a:t>.</a:t>
            </a:r>
          </a:p>
        </p:txBody>
      </p:sp>
      <p:cxnSp>
        <p:nvCxnSpPr>
          <p:cNvPr id="30" name="직선 연결선 28"/>
          <p:cNvCxnSpPr/>
          <p:nvPr/>
        </p:nvCxnSpPr>
        <p:spPr>
          <a:xfrm>
            <a:off x="6820800" y="1561011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28"/>
          <p:cNvCxnSpPr/>
          <p:nvPr/>
        </p:nvCxnSpPr>
        <p:spPr>
          <a:xfrm>
            <a:off x="6832872" y="234625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22"/>
          <p:cNvSpPr txBox="1"/>
          <p:nvPr/>
        </p:nvSpPr>
        <p:spPr>
          <a:xfrm>
            <a:off x="7094438" y="1733123"/>
            <a:ext cx="1934438" cy="3892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900"/>
              <a:t>버튼을</a:t>
            </a:r>
            <a:r>
              <a:rPr lang="ko-KR" altLang="en-US" sz="1000"/>
              <a:t> 누르면 공지사항 페이지로</a:t>
            </a:r>
          </a:p>
          <a:p>
            <a:pPr lvl="0">
              <a:defRPr/>
            </a:pPr>
            <a:r>
              <a:rPr lang="ko-KR" altLang="en-US" sz="1000"/>
              <a:t>이동합니다</a:t>
            </a:r>
            <a:r>
              <a:rPr lang="en-US" altLang="ko-KR" sz="1000"/>
              <a:t>.</a:t>
            </a:r>
          </a:p>
        </p:txBody>
      </p:sp>
      <p:sp>
        <p:nvSpPr>
          <p:cNvPr id="36" name="타원 26"/>
          <p:cNvSpPr/>
          <p:nvPr/>
        </p:nvSpPr>
        <p:spPr>
          <a:xfrm>
            <a:off x="6796628" y="179402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</p:spTree>
  </p:cSld>
  <p:clrMapOvr>
    <a:masterClrMapping/>
  </p:clrMapOvr>
  <p:transition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86133" y="283908"/>
            <a:ext cx="2057385" cy="696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제목과 내용이 표시되며</a:t>
            </a:r>
            <a:r>
              <a:rPr lang="en-US" altLang="ko-KR" sz="1000"/>
              <a:t>,</a:t>
            </a:r>
            <a:r>
              <a:rPr lang="ko-KR" altLang="en-US" sz="1000"/>
              <a:t> 관리자는</a:t>
            </a:r>
          </a:p>
          <a:p>
            <a:pPr lvl="0">
              <a:defRPr/>
            </a:pPr>
            <a:r>
              <a:rPr lang="ko-KR" altLang="en-US" sz="1000"/>
              <a:t>수정</a:t>
            </a:r>
            <a:r>
              <a:rPr lang="en-US" altLang="ko-KR" sz="1000"/>
              <a:t>,</a:t>
            </a:r>
            <a:r>
              <a:rPr lang="ko-KR" altLang="en-US" sz="1000"/>
              <a:t>삭제 버튼이 보입니다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r>
              <a:rPr lang="ko-KR" altLang="en-US" sz="1000"/>
              <a:t>수정버튼 클릭 시 수정페이지로</a:t>
            </a:r>
            <a:r>
              <a:rPr lang="en-US" altLang="ko-KR" sz="1000"/>
              <a:t>,</a:t>
            </a:r>
          </a:p>
          <a:p>
            <a:pPr lvl="0">
              <a:defRPr/>
            </a:pPr>
            <a:r>
              <a:rPr lang="ko-KR" altLang="en-US" sz="1000"/>
              <a:t>삭제버튼 클릭 시 글이 삭제 됩니다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39160" y="33034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77966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1114" y="951570"/>
            <a:ext cx="6385994" cy="3564396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1547664" y="1743658"/>
            <a:ext cx="4644516" cy="756084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1236439" y="170863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52" name="TextBox 22"/>
          <p:cNvSpPr txBox="1"/>
          <p:nvPr/>
        </p:nvSpPr>
        <p:spPr>
          <a:xfrm>
            <a:off x="6528048" y="2023512"/>
            <a:ext cx="2661667" cy="548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방금 전 등록 된 공지사항의 제목과 내용입니다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ko-KR" altLang="en-US" sz="1000"/>
              <a:t>수정버튼을 클릭해 보겠습니다</a:t>
            </a:r>
            <a:r>
              <a:rPr lang="en-US" altLang="ko-KR" sz="1000"/>
              <a:t>.</a:t>
            </a:r>
          </a:p>
        </p:txBody>
      </p:sp>
      <p:sp>
        <p:nvSpPr>
          <p:cNvPr id="53" name="TextBox 4"/>
          <p:cNvSpPr txBox="1"/>
          <p:nvPr/>
        </p:nvSpPr>
        <p:spPr>
          <a:xfrm>
            <a:off x="875420" y="591530"/>
            <a:ext cx="180213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페이지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5444480" y="2220094"/>
            <a:ext cx="327484" cy="16479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cxnSp>
        <p:nvCxnSpPr>
          <p:cNvPr id="55" name="직선 연결선 28"/>
          <p:cNvCxnSpPr/>
          <p:nvPr/>
        </p:nvCxnSpPr>
        <p:spPr>
          <a:xfrm>
            <a:off x="6852084" y="1079587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22"/>
          <p:cNvSpPr txBox="1"/>
          <p:nvPr/>
        </p:nvSpPr>
        <p:spPr>
          <a:xfrm>
            <a:off x="7100242" y="1228041"/>
            <a:ext cx="2044477" cy="392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수정 버튼 클릭 시 공지사항수정 </a:t>
            </a:r>
          </a:p>
          <a:p>
            <a:pPr lvl="0">
              <a:defRPr/>
            </a:pPr>
            <a:r>
              <a:rPr lang="ko-KR" altLang="en-US" sz="1000"/>
              <a:t>페이지로 이동합니다</a:t>
            </a:r>
            <a:r>
              <a:rPr lang="en-US" altLang="ko-KR" sz="1000"/>
              <a:t>.</a:t>
            </a:r>
          </a:p>
        </p:txBody>
      </p:sp>
      <p:sp>
        <p:nvSpPr>
          <p:cNvPr id="57" name="타원 26"/>
          <p:cNvSpPr/>
          <p:nvPr/>
        </p:nvSpPr>
        <p:spPr>
          <a:xfrm>
            <a:off x="6838181" y="125506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58" name="타원 16"/>
          <p:cNvSpPr/>
          <p:nvPr/>
        </p:nvSpPr>
        <p:spPr>
          <a:xfrm>
            <a:off x="5123892" y="216886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24225" y="2631991"/>
            <a:ext cx="2371775" cy="122905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42510" y="1059582"/>
            <a:ext cx="5903202" cy="3338233"/>
          </a:xfrm>
          <a:prstGeom prst="rect">
            <a:avLst/>
          </a:prstGeom>
        </p:spPr>
      </p:pic>
      <p:sp>
        <p:nvSpPr>
          <p:cNvPr id="52" name="TextBox 4"/>
          <p:cNvSpPr txBox="1"/>
          <p:nvPr/>
        </p:nvSpPr>
        <p:spPr>
          <a:xfrm>
            <a:off x="875420" y="591530"/>
            <a:ext cx="208788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수정페이지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040052" y="2391730"/>
            <a:ext cx="432048" cy="216024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14" name="타원 16"/>
          <p:cNvSpPr/>
          <p:nvPr/>
        </p:nvSpPr>
        <p:spPr>
          <a:xfrm>
            <a:off x="4716016" y="232070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13173" y="2792177"/>
            <a:ext cx="2515109" cy="74398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95554" y="2797247"/>
            <a:ext cx="2520662" cy="749536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1407157" y="2828181"/>
            <a:ext cx="5109059" cy="689409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18" name="타원 16"/>
          <p:cNvSpPr/>
          <p:nvPr/>
        </p:nvSpPr>
        <p:spPr>
          <a:xfrm>
            <a:off x="1116595" y="286418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472100" y="2391730"/>
            <a:ext cx="443880" cy="209178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20" name="타원 16"/>
          <p:cNvSpPr/>
          <p:nvPr/>
        </p:nvSpPr>
        <p:spPr>
          <a:xfrm>
            <a:off x="5970475" y="234888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23585" y="337087"/>
            <a:ext cx="2082632" cy="3913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버튼을 누르면 공지사항수정을 위한</a:t>
            </a:r>
          </a:p>
          <a:p>
            <a:pPr lvl="0">
              <a:defRPr/>
            </a:pPr>
            <a:r>
              <a:rPr lang="ko-KR" altLang="en-US" sz="1000"/>
              <a:t>알림창이 나타납니다</a:t>
            </a:r>
            <a:r>
              <a:rPr lang="en-US" altLang="ko-KR" sz="1000"/>
              <a:t>.</a:t>
            </a:r>
          </a:p>
        </p:txBody>
      </p:sp>
      <p:sp>
        <p:nvSpPr>
          <p:cNvPr id="22" name="타원 21"/>
          <p:cNvSpPr/>
          <p:nvPr/>
        </p:nvSpPr>
        <p:spPr>
          <a:xfrm>
            <a:off x="6773326" y="36486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4" name="직선 연결선 23"/>
          <p:cNvCxnSpPr/>
          <p:nvPr/>
        </p:nvCxnSpPr>
        <p:spPr>
          <a:xfrm>
            <a:off x="6811477" y="86641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6"/>
          <p:cNvSpPr/>
          <p:nvPr/>
        </p:nvSpPr>
        <p:spPr>
          <a:xfrm>
            <a:off x="6773326" y="108085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26" name="TextBox 22"/>
          <p:cNvSpPr txBox="1"/>
          <p:nvPr/>
        </p:nvSpPr>
        <p:spPr>
          <a:xfrm>
            <a:off x="7025354" y="1042755"/>
            <a:ext cx="2147538" cy="54632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확인버튼을 클릭 시 내용이 수정되고</a:t>
            </a:r>
            <a:r>
              <a:rPr lang="en-US" altLang="ko-KR" sz="1000"/>
              <a:t>,</a:t>
            </a:r>
          </a:p>
          <a:p>
            <a:pPr lvl="0">
              <a:defRPr/>
            </a:pPr>
            <a:r>
              <a:rPr lang="ko-KR" altLang="en-US" sz="1000"/>
              <a:t>취소버튼을 클릭 시 수정이 되지 </a:t>
            </a:r>
          </a:p>
          <a:p>
            <a:pPr lvl="0">
              <a:defRPr/>
            </a:pPr>
            <a:r>
              <a:rPr lang="ko-KR" altLang="en-US" sz="1000"/>
              <a:t>않습니다</a:t>
            </a:r>
            <a:r>
              <a:rPr lang="en-US" altLang="ko-KR" sz="1000"/>
              <a:t>.</a:t>
            </a:r>
          </a:p>
        </p:txBody>
      </p:sp>
      <p:sp>
        <p:nvSpPr>
          <p:cNvPr id="28" name="TextBox 22"/>
          <p:cNvSpPr txBox="1"/>
          <p:nvPr/>
        </p:nvSpPr>
        <p:spPr>
          <a:xfrm>
            <a:off x="7018588" y="1932851"/>
            <a:ext cx="2149308" cy="394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버튼을 누르면 공지사항 페이지로</a:t>
            </a:r>
          </a:p>
          <a:p>
            <a:pPr lvl="0">
              <a:defRPr/>
            </a:pPr>
            <a:r>
              <a:rPr lang="ko-KR" altLang="en-US" sz="1000"/>
              <a:t>이동합니다</a:t>
            </a:r>
            <a:r>
              <a:rPr lang="en-US" altLang="ko-KR" sz="1000"/>
              <a:t>.</a:t>
            </a:r>
          </a:p>
        </p:txBody>
      </p:sp>
      <p:cxnSp>
        <p:nvCxnSpPr>
          <p:cNvPr id="30" name="직선 연결선 28"/>
          <p:cNvCxnSpPr/>
          <p:nvPr/>
        </p:nvCxnSpPr>
        <p:spPr>
          <a:xfrm>
            <a:off x="6827636" y="175139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16"/>
          <p:cNvSpPr/>
          <p:nvPr/>
        </p:nvSpPr>
        <p:spPr>
          <a:xfrm>
            <a:off x="6773326" y="19606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cxnSp>
        <p:nvCxnSpPr>
          <p:cNvPr id="35" name="직선 연결선 34"/>
          <p:cNvCxnSpPr/>
          <p:nvPr/>
        </p:nvCxnSpPr>
        <p:spPr>
          <a:xfrm>
            <a:off x="6811477" y="249974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04112" y="376828"/>
            <a:ext cx="1609549" cy="238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수정이 완료된 모습입니다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48685" y="36998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40252" y="77155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1570"/>
          <a:stretch>
            <a:fillRect/>
          </a:stretch>
        </p:blipFill>
        <p:spPr>
          <a:xfrm>
            <a:off x="-508" y="903106"/>
            <a:ext cx="6485128" cy="368486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1511660" y="1671650"/>
            <a:ext cx="4752528" cy="792088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1152599" y="170863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56" name="TextBox 4"/>
          <p:cNvSpPr txBox="1"/>
          <p:nvPr/>
        </p:nvSpPr>
        <p:spPr>
          <a:xfrm>
            <a:off x="875420" y="591530"/>
            <a:ext cx="248793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수정완료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)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페이지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</p:spTree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10491" y="401861"/>
            <a:ext cx="2054057" cy="5914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100"/>
              <a:t>삭제버튼을 누르면  삭제를 위한</a:t>
            </a:r>
          </a:p>
          <a:p>
            <a:pPr lvl="0">
              <a:defRPr/>
            </a:pPr>
            <a:r>
              <a:rPr lang="ko-KR" altLang="en-US" sz="1100"/>
              <a:t>알림창이 나타납니다</a:t>
            </a:r>
            <a:r>
              <a:rPr lang="en-US" altLang="ko-KR" sz="1100"/>
              <a:t>.</a:t>
            </a:r>
          </a:p>
          <a:p>
            <a:pPr lvl="0">
              <a:defRPr/>
            </a:pPr>
            <a:endParaRPr lang="ko-KR" altLang="en-US" sz="1100"/>
          </a:p>
        </p:txBody>
      </p:sp>
      <p:sp>
        <p:nvSpPr>
          <p:cNvPr id="27" name="타원 26"/>
          <p:cNvSpPr/>
          <p:nvPr/>
        </p:nvSpPr>
        <p:spPr>
          <a:xfrm>
            <a:off x="6673043" y="37629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907933" y="97995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508" y="1587182"/>
            <a:ext cx="6588732" cy="3684867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5807968" y="2852936"/>
            <a:ext cx="288032" cy="216024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5724128" y="244622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52" name="TextBox 22"/>
          <p:cNvSpPr txBox="1"/>
          <p:nvPr/>
        </p:nvSpPr>
        <p:spPr>
          <a:xfrm>
            <a:off x="6840760" y="1139225"/>
            <a:ext cx="2411760" cy="424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확인버튼을 누를 시 삭제가 되고</a:t>
            </a:r>
            <a:r>
              <a:rPr lang="en-US" altLang="ko-KR" sz="1100"/>
              <a:t>,</a:t>
            </a:r>
          </a:p>
          <a:p>
            <a:pPr lvl="0">
              <a:defRPr/>
            </a:pPr>
            <a:r>
              <a:rPr lang="ko-KR" altLang="en-US" sz="1100"/>
              <a:t>취소를 누를 시 삭제가 되지 않습니다</a:t>
            </a:r>
            <a:r>
              <a:rPr lang="en-US" altLang="ko-KR" sz="1100"/>
              <a:t>.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00535" y="861659"/>
            <a:ext cx="2651385" cy="791895"/>
          </a:xfrm>
          <a:prstGeom prst="rect">
            <a:avLst/>
          </a:prstGeom>
        </p:spPr>
      </p:pic>
      <p:sp>
        <p:nvSpPr>
          <p:cNvPr id="55" name="모서리가 둥근 직사각형 54"/>
          <p:cNvSpPr/>
          <p:nvPr/>
        </p:nvSpPr>
        <p:spPr>
          <a:xfrm>
            <a:off x="1187624" y="861659"/>
            <a:ext cx="5400600" cy="79189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25107" y="869354"/>
            <a:ext cx="2663117" cy="786030"/>
          </a:xfrm>
          <a:prstGeom prst="rect">
            <a:avLst/>
          </a:prstGeom>
        </p:spPr>
      </p:pic>
      <p:sp>
        <p:nvSpPr>
          <p:cNvPr id="57" name="타원 16"/>
          <p:cNvSpPr/>
          <p:nvPr/>
        </p:nvSpPr>
        <p:spPr>
          <a:xfrm>
            <a:off x="899592" y="9165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58" name="타원 26"/>
          <p:cNvSpPr/>
          <p:nvPr/>
        </p:nvSpPr>
        <p:spPr>
          <a:xfrm>
            <a:off x="6661211" y="11032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9" name="TextBox 4"/>
          <p:cNvSpPr txBox="1"/>
          <p:nvPr/>
        </p:nvSpPr>
        <p:spPr>
          <a:xfrm>
            <a:off x="875420" y="591530"/>
            <a:ext cx="181331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페이지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6907933" y="170765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863752" y="3212975"/>
            <a:ext cx="3299026" cy="118813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06917" y="364533"/>
            <a:ext cx="2077415" cy="8527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방금 전의</a:t>
            </a:r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en-US" altLang="ko-KR" sz="1000"/>
              <a:t>&lt;</a:t>
            </a:r>
            <a:r>
              <a:rPr lang="ko-KR" altLang="en-US" sz="1000"/>
              <a:t>공지사항 제목입니다</a:t>
            </a:r>
            <a:r>
              <a:rPr lang="en-US" altLang="ko-KR" sz="1000"/>
              <a:t>.</a:t>
            </a:r>
            <a:r>
              <a:rPr lang="ko-KR" altLang="en-US" sz="1000"/>
              <a:t> </a:t>
            </a:r>
            <a:r>
              <a:rPr lang="en-US" altLang="ko-KR" sz="1000"/>
              <a:t>(</a:t>
            </a:r>
            <a:r>
              <a:rPr lang="ko-KR" altLang="en-US" sz="1000"/>
              <a:t>수정하기</a:t>
            </a:r>
            <a:r>
              <a:rPr lang="en-US" altLang="ko-KR" sz="1000"/>
              <a:t>)&gt;</a:t>
            </a:r>
          </a:p>
          <a:p>
            <a:pPr lvl="0">
              <a:defRPr/>
            </a:pPr>
            <a:endParaRPr lang="ko-KR" altLang="en-US" sz="1000"/>
          </a:p>
          <a:p>
            <a:pPr lvl="0">
              <a:defRPr/>
            </a:pPr>
            <a:r>
              <a:rPr lang="ko-KR" altLang="en-US" sz="1000"/>
              <a:t>가 삭제 완료된 모습입니다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781055" y="36963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04488" y="137677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1690"/>
          <a:stretch>
            <a:fillRect/>
          </a:stretch>
        </p:blipFill>
        <p:spPr>
          <a:xfrm>
            <a:off x="-507" y="1157138"/>
            <a:ext cx="6477507" cy="3176804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1475656" y="1851670"/>
            <a:ext cx="4680520" cy="162018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1152599" y="170863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57" name="TextBox 4"/>
          <p:cNvSpPr txBox="1"/>
          <p:nvPr/>
        </p:nvSpPr>
        <p:spPr>
          <a:xfrm>
            <a:off x="875420" y="591530"/>
            <a:ext cx="2487930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삭제완료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)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페이지</a:t>
            </a:r>
            <a:endParaRPr lang="en-US" altLang="ko-KR" sz="120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59" name="TextBox 22"/>
          <p:cNvSpPr txBox="1"/>
          <p:nvPr/>
        </p:nvSpPr>
        <p:spPr>
          <a:xfrm>
            <a:off x="6636060" y="2348880"/>
            <a:ext cx="2520280" cy="242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(</a:t>
            </a:r>
            <a:r>
              <a:rPr lang="ko-KR" altLang="en-US" sz="1000"/>
              <a:t>관리자가 이용할 수 있는 공지사항 기능 끝</a:t>
            </a:r>
            <a:r>
              <a:rPr lang="en-US" altLang="ko-KR" sz="1000"/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</p:spTree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41046" y="339502"/>
            <a:ext cx="1961019" cy="5444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클릭시 공지사항으로 이동합니다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en-US" altLang="ko-KR" sz="1000"/>
              <a:t>(</a:t>
            </a:r>
            <a:r>
              <a:rPr lang="ko-KR" altLang="en-US" sz="1000"/>
              <a:t>비회원과 동일</a:t>
            </a:r>
            <a:r>
              <a:rPr lang="en-US" altLang="ko-KR" sz="1000"/>
              <a:t>)</a:t>
            </a:r>
          </a:p>
        </p:txBody>
      </p:sp>
      <p:sp>
        <p:nvSpPr>
          <p:cNvPr id="27" name="타원 26"/>
          <p:cNvSpPr/>
          <p:nvPr/>
        </p:nvSpPr>
        <p:spPr>
          <a:xfrm>
            <a:off x="6745051" y="35855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01673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1016732"/>
            <a:ext cx="6600056" cy="3801667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4811688" y="4401108"/>
            <a:ext cx="744252" cy="10801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4" name="타원 16"/>
          <p:cNvSpPr/>
          <p:nvPr/>
        </p:nvSpPr>
        <p:spPr>
          <a:xfrm>
            <a:off x="4512803" y="429309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5" name="TextBox 4"/>
          <p:cNvSpPr txBox="1"/>
          <p:nvPr/>
        </p:nvSpPr>
        <p:spPr>
          <a:xfrm>
            <a:off x="882829" y="591530"/>
            <a:ext cx="1468755" cy="2638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사업자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메인페이지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</p:spTree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32104" y="365070"/>
            <a:ext cx="2220943" cy="2389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사업자에게 나타나는  </a:t>
            </a:r>
            <a:r>
              <a:rPr lang="en-US" altLang="ko-KR" sz="1000"/>
              <a:t>Header</a:t>
            </a:r>
            <a:r>
              <a:rPr lang="ko-KR" altLang="en-US" sz="1000"/>
              <a:t> 입니다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17059" y="33950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80755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89480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1085754"/>
            <a:ext cx="6588224" cy="3682240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5483932" y="4011910"/>
            <a:ext cx="587896" cy="13717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31504" y="1721199"/>
            <a:ext cx="4464496" cy="231637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3332" y="1131590"/>
            <a:ext cx="6036840" cy="24518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48307" y="83769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9" name="타원 26"/>
          <p:cNvSpPr/>
          <p:nvPr/>
        </p:nvSpPr>
        <p:spPr>
          <a:xfrm>
            <a:off x="6817059" y="100114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1" name="TextBox 22"/>
          <p:cNvSpPr txBox="1"/>
          <p:nvPr/>
        </p:nvSpPr>
        <p:spPr>
          <a:xfrm>
            <a:off x="7068108" y="964166"/>
            <a:ext cx="1802098" cy="5436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관리자가 등록한 공지사항의 </a:t>
            </a:r>
          </a:p>
          <a:p>
            <a:pPr lvl="0">
              <a:defRPr/>
            </a:pPr>
            <a:r>
              <a:rPr lang="ko-KR" altLang="en-US" sz="1000"/>
              <a:t>제목입니다</a:t>
            </a:r>
            <a:r>
              <a:rPr lang="en-US" altLang="ko-KR" sz="1000"/>
              <a:t>.</a:t>
            </a:r>
            <a:r>
              <a:rPr lang="ko-KR" altLang="en-US" sz="1000"/>
              <a:t> 클릭하여  내용을 </a:t>
            </a:r>
          </a:p>
          <a:p>
            <a:pPr lvl="0">
              <a:defRPr/>
            </a:pPr>
            <a:r>
              <a:rPr lang="ko-KR" altLang="en-US" sz="1000"/>
              <a:t>확인할 수 있습니다</a:t>
            </a:r>
            <a:r>
              <a:rPr lang="en-US" altLang="ko-KR" sz="1000"/>
              <a:t>.</a:t>
            </a:r>
          </a:p>
        </p:txBody>
      </p:sp>
      <p:cxnSp>
        <p:nvCxnSpPr>
          <p:cNvPr id="42" name="직선 연결선 28"/>
          <p:cNvCxnSpPr/>
          <p:nvPr/>
        </p:nvCxnSpPr>
        <p:spPr>
          <a:xfrm>
            <a:off x="6852324" y="163548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16"/>
          <p:cNvSpPr/>
          <p:nvPr/>
        </p:nvSpPr>
        <p:spPr>
          <a:xfrm>
            <a:off x="1379476" y="172216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4" name="타원 16"/>
          <p:cNvSpPr/>
          <p:nvPr/>
        </p:nvSpPr>
        <p:spPr>
          <a:xfrm>
            <a:off x="5149043" y="39038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5" name="TextBox 22"/>
          <p:cNvSpPr txBox="1"/>
          <p:nvPr/>
        </p:nvSpPr>
        <p:spPr>
          <a:xfrm>
            <a:off x="7068108" y="1838360"/>
            <a:ext cx="2144406" cy="3962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사업자에게 나타나는 </a:t>
            </a:r>
            <a:r>
              <a:rPr lang="en-US" altLang="ko-KR" sz="1000"/>
              <a:t>Footer </a:t>
            </a:r>
            <a:r>
              <a:rPr lang="ko-KR" altLang="en-US" sz="1000"/>
              <a:t>입니다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endParaRPr lang="ko-KR" altLang="en-US" sz="1000"/>
          </a:p>
        </p:txBody>
      </p:sp>
      <p:cxnSp>
        <p:nvCxnSpPr>
          <p:cNvPr id="46" name="직선 연결선 28"/>
          <p:cNvCxnSpPr/>
          <p:nvPr/>
        </p:nvCxnSpPr>
        <p:spPr>
          <a:xfrm>
            <a:off x="6852324" y="230657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26"/>
          <p:cNvSpPr/>
          <p:nvPr/>
        </p:nvSpPr>
        <p:spPr>
          <a:xfrm>
            <a:off x="6817059" y="181511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882829" y="591530"/>
            <a:ext cx="181331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사업자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페이지</a:t>
            </a:r>
          </a:p>
        </p:txBody>
      </p:sp>
    </p:spTree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80870" y="438451"/>
            <a:ext cx="2077882" cy="3867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공지사항의 제목 클릭 시 내용이 </a:t>
            </a:r>
          </a:p>
          <a:p>
            <a:pPr lvl="0">
              <a:defRPr/>
            </a:pPr>
            <a:r>
              <a:rPr lang="ko-KR" altLang="en-US" sz="1000"/>
              <a:t>노출되며</a:t>
            </a:r>
            <a:r>
              <a:rPr lang="en-US" altLang="ko-KR" sz="1000"/>
              <a:t>,</a:t>
            </a:r>
            <a:r>
              <a:rPr lang="ko-KR" altLang="en-US" sz="1000"/>
              <a:t> 다시 클릭 시 접어집니다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2084" y="4844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515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89480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879562"/>
            <a:ext cx="6588223" cy="4269209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1691680" y="2103698"/>
            <a:ext cx="4536504" cy="32403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91680" y="1779662"/>
            <a:ext cx="4536504" cy="28803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9" name="타원 26"/>
          <p:cNvSpPr/>
          <p:nvPr/>
        </p:nvSpPr>
        <p:spPr>
          <a:xfrm>
            <a:off x="6852084" y="11325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1" name="TextBox 22"/>
          <p:cNvSpPr txBox="1"/>
          <p:nvPr/>
        </p:nvSpPr>
        <p:spPr>
          <a:xfrm>
            <a:off x="7091954" y="1143276"/>
            <a:ext cx="1848362" cy="2403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등록된 공지사항의 내용입니다</a:t>
            </a:r>
            <a:r>
              <a:rPr lang="en-US" altLang="ko-KR" sz="1000"/>
              <a:t>.</a:t>
            </a:r>
          </a:p>
        </p:txBody>
      </p:sp>
      <p:cxnSp>
        <p:nvCxnSpPr>
          <p:cNvPr id="42" name="직선 연결선 28"/>
          <p:cNvCxnSpPr/>
          <p:nvPr/>
        </p:nvCxnSpPr>
        <p:spPr>
          <a:xfrm>
            <a:off x="6852324" y="156363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16"/>
          <p:cNvSpPr/>
          <p:nvPr/>
        </p:nvSpPr>
        <p:spPr>
          <a:xfrm>
            <a:off x="1368623" y="210980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8" name="타원 16"/>
          <p:cNvSpPr/>
          <p:nvPr/>
        </p:nvSpPr>
        <p:spPr>
          <a:xfrm>
            <a:off x="1367644" y="174976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50" name="TextBox 22"/>
          <p:cNvSpPr txBox="1"/>
          <p:nvPr/>
        </p:nvSpPr>
        <p:spPr>
          <a:xfrm>
            <a:off x="6600056" y="2502255"/>
            <a:ext cx="2520280" cy="242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(</a:t>
            </a:r>
            <a:r>
              <a:rPr lang="ko-KR" altLang="en-US" sz="1000"/>
              <a:t>사업자가 이용할 수 있는 공지사항 기능 끝</a:t>
            </a:r>
            <a:r>
              <a:rPr lang="en-US" altLang="ko-KR" sz="1000"/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9" name="TextBox 4"/>
          <p:cNvSpPr txBox="1"/>
          <p:nvPr/>
        </p:nvSpPr>
        <p:spPr>
          <a:xfrm>
            <a:off x="882829" y="591530"/>
            <a:ext cx="181331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사업자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페이지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1380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개인 일정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정현준</a:t>
            </a: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466" y="799993"/>
            <a:ext cx="9047747" cy="4239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206408" y="186194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역할분담 </a:t>
            </a:r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&amp;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일정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02.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132396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68108" y="440668"/>
            <a:ext cx="2068814" cy="699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사용자는 공지사항과 </a:t>
            </a:r>
            <a:r>
              <a:rPr lang="en-US" altLang="ko-KR" sz="1000"/>
              <a:t>1:1</a:t>
            </a:r>
            <a:r>
              <a:rPr lang="ko-KR" altLang="en-US" sz="1000"/>
              <a:t>문의 모두 </a:t>
            </a:r>
          </a:p>
          <a:p>
            <a:pPr lvl="0">
              <a:defRPr/>
            </a:pPr>
            <a:r>
              <a:rPr lang="ko-KR" altLang="en-US" sz="1000"/>
              <a:t>이용가능합니다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ko-KR" altLang="en-US" sz="1000"/>
              <a:t>클릭시 공지사항으로 이동합니다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16080" y="47765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2984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5440"/>
          <a:stretch>
            <a:fillRect/>
          </a:stretch>
        </p:blipFill>
        <p:spPr>
          <a:xfrm>
            <a:off x="0" y="1088739"/>
            <a:ext cx="6240780" cy="3693319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4716016" y="4365104"/>
            <a:ext cx="731912" cy="14401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4" name="타원 16"/>
          <p:cNvSpPr/>
          <p:nvPr/>
        </p:nvSpPr>
        <p:spPr>
          <a:xfrm>
            <a:off x="4427984" y="429309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882829" y="591530"/>
            <a:ext cx="148149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메인페이지</a:t>
            </a:r>
          </a:p>
        </p:txBody>
      </p:sp>
    </p:spTree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72054" y="365884"/>
            <a:ext cx="2220290" cy="2389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사용자에게 나타나는  </a:t>
            </a:r>
            <a:r>
              <a:rPr lang="en-US" altLang="ko-KR" sz="1000"/>
              <a:t>Header</a:t>
            </a:r>
            <a:r>
              <a:rPr lang="ko-KR" altLang="en-US" sz="1000"/>
              <a:t> 입니다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744072" y="35284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78489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89480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1085754"/>
            <a:ext cx="6381824" cy="3682240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5148064" y="3903898"/>
            <a:ext cx="792088" cy="14401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19672" y="1721199"/>
            <a:ext cx="4428492" cy="238483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0" y="1131590"/>
            <a:ext cx="6120172" cy="252028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0" y="84453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9" name="타원 26"/>
          <p:cNvSpPr/>
          <p:nvPr/>
        </p:nvSpPr>
        <p:spPr>
          <a:xfrm>
            <a:off x="6744072" y="101713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1" name="TextBox 22"/>
          <p:cNvSpPr txBox="1"/>
          <p:nvPr/>
        </p:nvSpPr>
        <p:spPr>
          <a:xfrm>
            <a:off x="6995110" y="908147"/>
            <a:ext cx="1801190" cy="5436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관리자가 등록한 공지사항의 </a:t>
            </a:r>
          </a:p>
          <a:p>
            <a:pPr lvl="0">
              <a:defRPr/>
            </a:pPr>
            <a:r>
              <a:rPr lang="ko-KR" altLang="en-US" sz="1000"/>
              <a:t>제목입니다</a:t>
            </a:r>
            <a:r>
              <a:rPr lang="en-US" altLang="ko-KR" sz="1000"/>
              <a:t>.</a:t>
            </a:r>
            <a:r>
              <a:rPr lang="ko-KR" altLang="en-US" sz="1000"/>
              <a:t> 클릭하여  내용을 </a:t>
            </a:r>
          </a:p>
          <a:p>
            <a:pPr lvl="0">
              <a:defRPr/>
            </a:pPr>
            <a:r>
              <a:rPr lang="ko-KR" altLang="en-US" sz="1000"/>
              <a:t>확인할 수 있습니다</a:t>
            </a:r>
            <a:r>
              <a:rPr lang="en-US" altLang="ko-KR" sz="1000"/>
              <a:t>.</a:t>
            </a:r>
          </a:p>
        </p:txBody>
      </p:sp>
      <p:cxnSp>
        <p:nvCxnSpPr>
          <p:cNvPr id="42" name="직선 연결선 28"/>
          <p:cNvCxnSpPr/>
          <p:nvPr/>
        </p:nvCxnSpPr>
        <p:spPr>
          <a:xfrm>
            <a:off x="6852324" y="159279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16"/>
          <p:cNvSpPr/>
          <p:nvPr/>
        </p:nvSpPr>
        <p:spPr>
          <a:xfrm>
            <a:off x="1331640" y="17076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4" name="타원 16"/>
          <p:cNvSpPr/>
          <p:nvPr/>
        </p:nvSpPr>
        <p:spPr>
          <a:xfrm>
            <a:off x="4860032" y="38328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5" name="TextBox 22"/>
          <p:cNvSpPr txBox="1"/>
          <p:nvPr/>
        </p:nvSpPr>
        <p:spPr>
          <a:xfrm>
            <a:off x="6960096" y="1757003"/>
            <a:ext cx="2144090" cy="2438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사용자에게 나타나는 </a:t>
            </a:r>
            <a:r>
              <a:rPr lang="en-US" altLang="ko-KR" sz="1000"/>
              <a:t>Footer </a:t>
            </a:r>
            <a:r>
              <a:rPr lang="ko-KR" altLang="en-US" sz="1000"/>
              <a:t>입니다</a:t>
            </a:r>
            <a:r>
              <a:rPr lang="en-US" altLang="ko-KR" sz="1000"/>
              <a:t>.</a:t>
            </a:r>
          </a:p>
        </p:txBody>
      </p:sp>
      <p:cxnSp>
        <p:nvCxnSpPr>
          <p:cNvPr id="46" name="직선 연결선 28"/>
          <p:cNvCxnSpPr/>
          <p:nvPr/>
        </p:nvCxnSpPr>
        <p:spPr>
          <a:xfrm>
            <a:off x="6852324" y="21397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26"/>
          <p:cNvSpPr/>
          <p:nvPr/>
        </p:nvSpPr>
        <p:spPr>
          <a:xfrm>
            <a:off x="6744072" y="175798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882829" y="591530"/>
            <a:ext cx="181331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페이지</a:t>
            </a:r>
            <a:endParaRPr lang="en-US" altLang="ko-KR" sz="1200">
              <a:solidFill>
                <a:srgbClr val="00002F"/>
              </a:solidFill>
              <a:latin typeface="+mn-ea"/>
            </a:endParaRPr>
          </a:p>
        </p:txBody>
      </p:sp>
    </p:spTree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79413" y="404543"/>
            <a:ext cx="2076927" cy="3867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공지사항의 제목 클릭 시 내용이 </a:t>
            </a:r>
          </a:p>
          <a:p>
            <a:pPr lvl="0">
              <a:defRPr/>
            </a:pPr>
            <a:r>
              <a:rPr lang="ko-KR" altLang="en-US" sz="1000"/>
              <a:t>노출되며</a:t>
            </a:r>
            <a:r>
              <a:rPr lang="en-US" altLang="ko-KR" sz="1000"/>
              <a:t>,</a:t>
            </a:r>
            <a:r>
              <a:rPr lang="ko-KR" altLang="en-US" sz="1000"/>
              <a:t> 다시 클릭 시 접어집니다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16080" y="4484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2871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89480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24680" y="894829"/>
            <a:ext cx="6338365" cy="4269209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1583668" y="1851670"/>
            <a:ext cx="4536504" cy="64807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583668" y="1527634"/>
            <a:ext cx="4536504" cy="28803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9" name="타원 26"/>
          <p:cNvSpPr/>
          <p:nvPr/>
        </p:nvSpPr>
        <p:spPr>
          <a:xfrm>
            <a:off x="6817059" y="11315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1" name="TextBox 22"/>
          <p:cNvSpPr txBox="1"/>
          <p:nvPr/>
        </p:nvSpPr>
        <p:spPr>
          <a:xfrm>
            <a:off x="7068108" y="1131590"/>
            <a:ext cx="1848362" cy="24034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등록된 공지사항의 내용입니다</a:t>
            </a:r>
            <a:r>
              <a:rPr lang="en-US" altLang="ko-KR" sz="1000"/>
              <a:t>.</a:t>
            </a:r>
          </a:p>
        </p:txBody>
      </p:sp>
      <p:cxnSp>
        <p:nvCxnSpPr>
          <p:cNvPr id="42" name="직선 연결선 28"/>
          <p:cNvCxnSpPr/>
          <p:nvPr/>
        </p:nvCxnSpPr>
        <p:spPr>
          <a:xfrm>
            <a:off x="6852324" y="156363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16"/>
          <p:cNvSpPr/>
          <p:nvPr/>
        </p:nvSpPr>
        <p:spPr>
          <a:xfrm>
            <a:off x="1260611" y="185167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8" name="타원 16"/>
          <p:cNvSpPr/>
          <p:nvPr/>
        </p:nvSpPr>
        <p:spPr>
          <a:xfrm>
            <a:off x="1259632" y="152763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50" name="TextBox 22"/>
          <p:cNvSpPr txBox="1"/>
          <p:nvPr/>
        </p:nvSpPr>
        <p:spPr>
          <a:xfrm>
            <a:off x="6636060" y="2636912"/>
            <a:ext cx="2520280" cy="242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(</a:t>
            </a:r>
            <a:r>
              <a:rPr lang="ko-KR" altLang="en-US" sz="1000"/>
              <a:t>사용자가 이용할 수 있는 공지사항 기능 끝</a:t>
            </a:r>
            <a:r>
              <a:rPr lang="en-US" altLang="ko-KR" sz="1000"/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9" name="TextBox 4"/>
          <p:cNvSpPr txBox="1"/>
          <p:nvPr/>
        </p:nvSpPr>
        <p:spPr>
          <a:xfrm>
            <a:off x="882829" y="591530"/>
            <a:ext cx="181331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공지사항 페이지</a:t>
            </a:r>
            <a:endParaRPr lang="en-US" altLang="ko-KR" sz="1200">
              <a:solidFill>
                <a:srgbClr val="00002F"/>
              </a:solidFill>
              <a:latin typeface="+mn-ea"/>
            </a:endParaRPr>
          </a:p>
        </p:txBody>
      </p:sp>
    </p:spTree>
  </p:cSld>
  <p:clrMapOvr>
    <a:masterClrMapping/>
  </p:clrMapOvr>
  <p:transition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059833" y="2067694"/>
            <a:ext cx="3024336" cy="1010819"/>
            <a:chOff x="3157192" y="2067694"/>
            <a:chExt cx="3024336" cy="1010819"/>
          </a:xfrm>
        </p:grpSpPr>
        <p:sp>
          <p:nvSpPr>
            <p:cNvPr id="6" name="TextBox 5"/>
            <p:cNvSpPr txBox="1"/>
            <p:nvPr/>
          </p:nvSpPr>
          <p:spPr>
            <a:xfrm>
              <a:off x="3560723" y="2067694"/>
              <a:ext cx="208582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800" spc="-300" dirty="0">
                  <a:solidFill>
                    <a:srgbClr val="00002F"/>
                  </a:solidFill>
                  <a:latin typeface="한컴 솔잎 M" pitchFamily="18" charset="-127"/>
                  <a:ea typeface="한컴 솔잎 M" pitchFamily="18" charset="-127"/>
                </a:rPr>
                <a:t>1:1 </a:t>
              </a:r>
              <a:r>
                <a:rPr lang="ko-KR" altLang="en-US" sz="4800" spc="-300" dirty="0">
                  <a:solidFill>
                    <a:srgbClr val="00002F"/>
                  </a:solidFill>
                  <a:latin typeface="한컴 솔잎 M" pitchFamily="18" charset="-127"/>
                  <a:ea typeface="한컴 솔잎 M" pitchFamily="18" charset="-127"/>
                </a:rPr>
                <a:t>문의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157192" y="2819547"/>
              <a:ext cx="3024336" cy="258966"/>
            </a:xfrm>
            <a:prstGeom prst="rect">
              <a:avLst/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1752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43691" y="430977"/>
            <a:ext cx="2277037" cy="6954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비회원은 문의사항을 이용할 수 없으며</a:t>
            </a:r>
            <a:r>
              <a:rPr lang="en-US" altLang="ko-KR" sz="1000"/>
              <a:t>,</a:t>
            </a:r>
          </a:p>
          <a:p>
            <a:pPr lvl="0">
              <a:defRPr/>
            </a:pPr>
            <a:r>
              <a:rPr lang="en-US" altLang="ko-KR" sz="1000"/>
              <a:t>1:1</a:t>
            </a:r>
            <a:r>
              <a:rPr lang="ko-KR" altLang="en-US" sz="1000"/>
              <a:t>문의가 나타나지 않게 하였습니다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endParaRPr lang="ko-KR" altLang="en-US" sz="1000"/>
          </a:p>
          <a:p>
            <a:pPr lvl="0">
              <a:defRPr/>
            </a:pPr>
            <a:r>
              <a:rPr lang="ko-KR" altLang="en-US" sz="1000"/>
              <a:t>               </a:t>
            </a:r>
            <a:r>
              <a:rPr lang="en-US" altLang="ko-KR" sz="1000"/>
              <a:t>(</a:t>
            </a:r>
            <a:r>
              <a:rPr lang="ko-KR" altLang="en-US" sz="1000"/>
              <a:t>사업자도 동일</a:t>
            </a:r>
            <a:r>
              <a:rPr lang="en-US" altLang="ko-KR" sz="1000"/>
              <a:t>)</a:t>
            </a:r>
          </a:p>
        </p:txBody>
      </p:sp>
      <p:sp>
        <p:nvSpPr>
          <p:cNvPr id="27" name="타원 26"/>
          <p:cNvSpPr/>
          <p:nvPr/>
        </p:nvSpPr>
        <p:spPr>
          <a:xfrm>
            <a:off x="6737431" y="44066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28305" y="121121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2905"/>
          <a:stretch/>
        </p:blipFill>
        <p:spPr>
          <a:xfrm>
            <a:off x="1743" y="1017991"/>
            <a:ext cx="6406677" cy="3635144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4619836" y="4263938"/>
            <a:ext cx="756084" cy="10116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4" name="타원 16"/>
          <p:cNvSpPr/>
          <p:nvPr/>
        </p:nvSpPr>
        <p:spPr>
          <a:xfrm>
            <a:off x="4320951" y="415592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6" name="TextBox 22"/>
          <p:cNvSpPr txBox="1"/>
          <p:nvPr/>
        </p:nvSpPr>
        <p:spPr>
          <a:xfrm>
            <a:off x="6672064" y="2384884"/>
            <a:ext cx="2520280" cy="242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(</a:t>
            </a:r>
            <a:r>
              <a:rPr lang="ko-KR" altLang="en-US" sz="1000"/>
              <a:t>비회원이 이용할 수 있는 </a:t>
            </a:r>
            <a:r>
              <a:rPr lang="en-US" altLang="ko-KR" sz="1000"/>
              <a:t>1:1</a:t>
            </a:r>
            <a:r>
              <a:rPr lang="ko-KR" altLang="en-US" sz="1000"/>
              <a:t>문의 기능 끝</a:t>
            </a:r>
            <a:r>
              <a:rPr lang="en-US" altLang="ko-KR" sz="1000"/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4" name="TextBox 4"/>
          <p:cNvSpPr txBox="1"/>
          <p:nvPr/>
        </p:nvSpPr>
        <p:spPr>
          <a:xfrm>
            <a:off x="882829" y="591530"/>
            <a:ext cx="148149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비회원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메인페이지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8285393"/>
      </p:ext>
    </p:extLst>
  </p:cSld>
  <p:clrMapOvr>
    <a:masterClrMapping/>
  </p:clrMapOvr>
  <p:transition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32104" y="324870"/>
            <a:ext cx="2077862" cy="5449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관리자는 </a:t>
            </a:r>
            <a:r>
              <a:rPr lang="en-US" altLang="ko-KR" sz="1000"/>
              <a:t>1:1</a:t>
            </a:r>
            <a:r>
              <a:rPr lang="ko-KR" altLang="en-US" sz="1000"/>
              <a:t>문의 관리를 위해</a:t>
            </a:r>
          </a:p>
          <a:p>
            <a:pPr lvl="0">
              <a:defRPr/>
            </a:pPr>
            <a:r>
              <a:rPr lang="en-US" altLang="ko-KR" sz="1000"/>
              <a:t>1:1</a:t>
            </a:r>
            <a:r>
              <a:rPr lang="ko-KR" altLang="en-US" sz="1000"/>
              <a:t>문의를 추가로 노출 하였습니다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r>
              <a:rPr lang="en-US" altLang="ko-KR" sz="1000"/>
              <a:t>(Footer)</a:t>
            </a:r>
          </a:p>
        </p:txBody>
      </p:sp>
      <p:sp>
        <p:nvSpPr>
          <p:cNvPr id="27" name="타원 26"/>
          <p:cNvSpPr/>
          <p:nvPr/>
        </p:nvSpPr>
        <p:spPr>
          <a:xfrm>
            <a:off x="6816080" y="33211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03333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2790"/>
          <a:stretch>
            <a:fillRect/>
          </a:stretch>
        </p:blipFill>
        <p:spPr>
          <a:xfrm>
            <a:off x="5255" y="1060165"/>
            <a:ext cx="6410786" cy="3547189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4367808" y="4221088"/>
            <a:ext cx="972108" cy="10801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5" name="TextBox 22"/>
          <p:cNvSpPr txBox="1"/>
          <p:nvPr/>
        </p:nvSpPr>
        <p:spPr>
          <a:xfrm>
            <a:off x="6744072" y="1232756"/>
            <a:ext cx="2375756" cy="39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1:1</a:t>
            </a:r>
            <a:r>
              <a:rPr lang="ko-KR" altLang="en-US" sz="1000"/>
              <a:t>문의 클릭 시 공지사항 페이지로 이동합니다</a:t>
            </a:r>
            <a:r>
              <a:rPr lang="en-US" altLang="ko-KR" sz="1000"/>
              <a:t>.</a:t>
            </a:r>
          </a:p>
        </p:txBody>
      </p:sp>
      <p:sp>
        <p:nvSpPr>
          <p:cNvPr id="40" name="타원 26"/>
          <p:cNvSpPr/>
          <p:nvPr/>
        </p:nvSpPr>
        <p:spPr>
          <a:xfrm>
            <a:off x="4079776" y="415005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15" name="TextBox 14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6" name="TextBox 4"/>
          <p:cNvSpPr txBox="1"/>
          <p:nvPr/>
        </p:nvSpPr>
        <p:spPr>
          <a:xfrm>
            <a:off x="882829" y="591530"/>
            <a:ext cx="152477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메인 페이지</a:t>
            </a:r>
            <a:endParaRPr lang="en-US" altLang="ko-KR" sz="1200">
              <a:solidFill>
                <a:srgbClr val="00002F"/>
              </a:solidFill>
              <a:latin typeface="+mn-ea"/>
            </a:endParaRPr>
          </a:p>
        </p:txBody>
      </p:sp>
    </p:spTree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96100" y="196441"/>
            <a:ext cx="2448272" cy="636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문의사항의 제목과 답변여부가 표시됩니다</a:t>
            </a:r>
            <a:r>
              <a:rPr lang="en-US" altLang="ko-KR" sz="900"/>
              <a:t>.</a:t>
            </a:r>
          </a:p>
          <a:p>
            <a:pPr lvl="0">
              <a:defRPr/>
            </a:pPr>
            <a:r>
              <a:rPr lang="ko-KR" altLang="en-US" sz="900"/>
              <a:t>제목 클릭 시 상세페이지로 이동하며</a:t>
            </a:r>
            <a:r>
              <a:rPr lang="en-US" altLang="ko-KR" sz="900"/>
              <a:t>,</a:t>
            </a:r>
          </a:p>
          <a:p>
            <a:pPr lvl="0">
              <a:defRPr/>
            </a:pPr>
            <a:r>
              <a:rPr lang="ko-KR" altLang="en-US" sz="900"/>
              <a:t>답변이 있다면 </a:t>
            </a:r>
            <a:r>
              <a:rPr lang="en-US" altLang="ko-KR" sz="900"/>
              <a:t>O, </a:t>
            </a:r>
            <a:r>
              <a:rPr lang="ko-KR" altLang="en-US" sz="900"/>
              <a:t>답변이 없다면</a:t>
            </a:r>
            <a:r>
              <a:rPr lang="en-US" altLang="ko-KR" sz="900"/>
              <a:t> X</a:t>
            </a:r>
            <a:r>
              <a:rPr lang="ko-KR" altLang="en-US" sz="900"/>
              <a:t> 로</a:t>
            </a:r>
          </a:p>
          <a:p>
            <a:pPr lvl="0">
              <a:defRPr/>
            </a:pPr>
            <a:r>
              <a:rPr lang="ko-KR" altLang="en-US" sz="900"/>
              <a:t>표시됩니다</a:t>
            </a:r>
            <a:r>
              <a:rPr lang="en-US" altLang="ko-KR" sz="9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781055" y="2314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88529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974798"/>
            <a:ext cx="6564052" cy="3822354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5339916" y="3789040"/>
            <a:ext cx="972108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487488" y="1376772"/>
            <a:ext cx="4896544" cy="180020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1523492" y="10605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9" name="타원 26"/>
          <p:cNvSpPr/>
          <p:nvPr/>
        </p:nvSpPr>
        <p:spPr>
          <a:xfrm>
            <a:off x="6781055" y="116304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41" name="TextBox 22"/>
          <p:cNvSpPr txBox="1"/>
          <p:nvPr/>
        </p:nvSpPr>
        <p:spPr>
          <a:xfrm>
            <a:off x="7033125" y="1163025"/>
            <a:ext cx="2153735" cy="2388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관리자에게 보여지는 </a:t>
            </a:r>
            <a:r>
              <a:rPr lang="en-US" altLang="ko-KR" sz="1000"/>
              <a:t>Header</a:t>
            </a:r>
            <a:r>
              <a:rPr lang="ko-KR" altLang="en-US" sz="1000"/>
              <a:t>입니다</a:t>
            </a:r>
            <a:r>
              <a:rPr lang="en-US" altLang="ko-KR" sz="1000"/>
              <a:t>.</a:t>
            </a:r>
          </a:p>
        </p:txBody>
      </p:sp>
      <p:cxnSp>
        <p:nvCxnSpPr>
          <p:cNvPr id="42" name="직선 연결선 28"/>
          <p:cNvCxnSpPr/>
          <p:nvPr/>
        </p:nvCxnSpPr>
        <p:spPr>
          <a:xfrm>
            <a:off x="6852324" y="1571439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16"/>
          <p:cNvSpPr/>
          <p:nvPr/>
        </p:nvSpPr>
        <p:spPr>
          <a:xfrm>
            <a:off x="5303912" y="350198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5" name="TextBox 22"/>
          <p:cNvSpPr txBox="1"/>
          <p:nvPr/>
        </p:nvSpPr>
        <p:spPr>
          <a:xfrm>
            <a:off x="7068108" y="1707654"/>
            <a:ext cx="2167332" cy="3954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관리자에게 보여지는 </a:t>
            </a:r>
            <a:r>
              <a:rPr lang="en-US" altLang="ko-KR" sz="1000"/>
              <a:t>Footer</a:t>
            </a:r>
            <a:r>
              <a:rPr lang="ko-KR" altLang="en-US" sz="1000"/>
              <a:t> 입니다</a:t>
            </a:r>
            <a:r>
              <a:rPr lang="en-US" altLang="ko-KR" sz="1000"/>
              <a:t>.</a:t>
            </a:r>
            <a:r>
              <a:rPr lang="ko-KR" altLang="en-US" sz="1000"/>
              <a:t> </a:t>
            </a:r>
          </a:p>
          <a:p>
            <a:pPr lvl="0">
              <a:defRPr/>
            </a:pPr>
            <a:endParaRPr lang="ko-KR" altLang="en-US" sz="1000"/>
          </a:p>
        </p:txBody>
      </p:sp>
      <p:cxnSp>
        <p:nvCxnSpPr>
          <p:cNvPr id="46" name="직선 연결선 28"/>
          <p:cNvCxnSpPr/>
          <p:nvPr/>
        </p:nvCxnSpPr>
        <p:spPr>
          <a:xfrm>
            <a:off x="6852324" y="219913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26"/>
          <p:cNvSpPr/>
          <p:nvPr/>
        </p:nvSpPr>
        <p:spPr>
          <a:xfrm>
            <a:off x="6780076" y="17806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8" name="모서리가 둥근 직사각형 47"/>
          <p:cNvSpPr/>
          <p:nvPr/>
        </p:nvSpPr>
        <p:spPr>
          <a:xfrm>
            <a:off x="4223792" y="1088740"/>
            <a:ext cx="2220416" cy="14401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49" name="타원 16"/>
          <p:cNvSpPr/>
          <p:nvPr/>
        </p:nvSpPr>
        <p:spPr>
          <a:xfrm>
            <a:off x="3899756" y="101771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53" name="TextBox 22"/>
          <p:cNvSpPr txBox="1"/>
          <p:nvPr/>
        </p:nvSpPr>
        <p:spPr>
          <a:xfrm>
            <a:off x="7068108" y="2355037"/>
            <a:ext cx="2010996" cy="24338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페이징 처리 하였습니다</a:t>
            </a:r>
            <a:r>
              <a:rPr lang="en-US" altLang="ko-KR" sz="1000"/>
              <a:t>.</a:t>
            </a:r>
            <a:r>
              <a:rPr lang="ko-KR" altLang="en-US" sz="1000"/>
              <a:t> </a:t>
            </a:r>
            <a:r>
              <a:rPr lang="en-US" altLang="ko-KR" sz="1000"/>
              <a:t>(10</a:t>
            </a:r>
            <a:r>
              <a:rPr lang="ko-KR" altLang="en-US" sz="1000"/>
              <a:t>개씩</a:t>
            </a:r>
            <a:r>
              <a:rPr lang="en-US" altLang="ko-KR" sz="1000"/>
              <a:t>)</a:t>
            </a:r>
          </a:p>
        </p:txBody>
      </p:sp>
      <p:sp>
        <p:nvSpPr>
          <p:cNvPr id="54" name="타원 26"/>
          <p:cNvSpPr/>
          <p:nvPr/>
        </p:nvSpPr>
        <p:spPr>
          <a:xfrm>
            <a:off x="6780076" y="234888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4</a:t>
            </a:r>
          </a:p>
        </p:txBody>
      </p:sp>
      <p:sp>
        <p:nvSpPr>
          <p:cNvPr id="55" name="타원 16"/>
          <p:cNvSpPr/>
          <p:nvPr/>
        </p:nvSpPr>
        <p:spPr>
          <a:xfrm>
            <a:off x="3324671" y="288894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4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3611724" y="2924944"/>
            <a:ext cx="612068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1559496" y="1880828"/>
            <a:ext cx="4716524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58" name="TextBox 22"/>
          <p:cNvSpPr txBox="1"/>
          <p:nvPr/>
        </p:nvSpPr>
        <p:spPr>
          <a:xfrm>
            <a:off x="2566548" y="1869041"/>
            <a:ext cx="397104" cy="195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클릭</a:t>
            </a:r>
          </a:p>
        </p:txBody>
      </p:sp>
      <p:cxnSp>
        <p:nvCxnSpPr>
          <p:cNvPr id="59" name="직선 연결선 28"/>
          <p:cNvCxnSpPr/>
          <p:nvPr/>
        </p:nvCxnSpPr>
        <p:spPr>
          <a:xfrm>
            <a:off x="6888328" y="27031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22"/>
          <p:cNvSpPr txBox="1"/>
          <p:nvPr/>
        </p:nvSpPr>
        <p:spPr>
          <a:xfrm>
            <a:off x="6708068" y="2888940"/>
            <a:ext cx="2484276" cy="395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문의글은 사용자만 등록 할 수 있으며</a:t>
            </a:r>
            <a:r>
              <a:rPr lang="en-US" altLang="ko-KR" sz="1000"/>
              <a:t>,</a:t>
            </a:r>
          </a:p>
          <a:p>
            <a:pPr lvl="0">
              <a:defRPr/>
            </a:pPr>
            <a:r>
              <a:rPr lang="ko-KR" altLang="en-US" sz="1000"/>
              <a:t>관리자는 문의글에 답변만 할 수 있습니다</a:t>
            </a:r>
            <a:r>
              <a:rPr lang="en-US" altLang="ko-KR" sz="1000"/>
              <a:t>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34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8139" y="3219822"/>
            <a:ext cx="2911535" cy="121149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1080876"/>
            <a:ext cx="6564052" cy="3608264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1451484" y="1304764"/>
            <a:ext cx="4860540" cy="194421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55" name="타원 16"/>
          <p:cNvSpPr/>
          <p:nvPr/>
        </p:nvSpPr>
        <p:spPr>
          <a:xfrm>
            <a:off x="1163452" y="134076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8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  <p:sp>
        <p:nvSpPr>
          <p:cNvPr id="19" name="타원 16"/>
          <p:cNvSpPr/>
          <p:nvPr/>
        </p:nvSpPr>
        <p:spPr>
          <a:xfrm>
            <a:off x="5196879" y="263691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519936" y="2672916"/>
            <a:ext cx="468052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332" y="3414501"/>
            <a:ext cx="2340260" cy="73457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603612" y="3429000"/>
            <a:ext cx="2304256" cy="720080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83332" y="3392996"/>
            <a:ext cx="4860540" cy="756084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25" name="타원 16"/>
          <p:cNvSpPr/>
          <p:nvPr/>
        </p:nvSpPr>
        <p:spPr>
          <a:xfrm>
            <a:off x="84311" y="310594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123891" y="2960948"/>
            <a:ext cx="468053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28" name="타원 16"/>
          <p:cNvSpPr/>
          <p:nvPr/>
        </p:nvSpPr>
        <p:spPr>
          <a:xfrm>
            <a:off x="4836839" y="288894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4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40188" y="4005064"/>
            <a:ext cx="2423964" cy="1020771"/>
          </a:xfrm>
          <a:prstGeom prst="rect">
            <a:avLst/>
          </a:prstGeom>
        </p:spPr>
      </p:pic>
      <p:sp>
        <p:nvSpPr>
          <p:cNvPr id="45" name="타원 44"/>
          <p:cNvSpPr/>
          <p:nvPr/>
        </p:nvSpPr>
        <p:spPr>
          <a:xfrm>
            <a:off x="6722191" y="27896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46" name="직선 연결선 45"/>
          <p:cNvCxnSpPr/>
          <p:nvPr/>
        </p:nvCxnSpPr>
        <p:spPr>
          <a:xfrm>
            <a:off x="6835925" y="85500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26"/>
          <p:cNvSpPr/>
          <p:nvPr/>
        </p:nvSpPr>
        <p:spPr>
          <a:xfrm>
            <a:off x="6721212" y="97828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cxnSp>
        <p:nvCxnSpPr>
          <p:cNvPr id="48" name="직선 연결선 28"/>
          <p:cNvCxnSpPr/>
          <p:nvPr/>
        </p:nvCxnSpPr>
        <p:spPr>
          <a:xfrm>
            <a:off x="6852324" y="14636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924092" y="978282"/>
            <a:ext cx="2297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버튼을 누르면 답변삭제를 위한</a:t>
            </a:r>
          </a:p>
          <a:p>
            <a:pPr lvl="0">
              <a:defRPr/>
            </a:pPr>
            <a:r>
              <a:rPr lang="ko-KR" altLang="en-US" sz="900"/>
              <a:t>알림창이 나타납니다</a:t>
            </a:r>
            <a:r>
              <a:rPr lang="en-US" altLang="ko-KR" sz="900"/>
              <a:t>.</a:t>
            </a:r>
            <a:endParaRPr sz="900"/>
          </a:p>
        </p:txBody>
      </p:sp>
      <p:sp>
        <p:nvSpPr>
          <p:cNvPr id="50" name="TextBox 22"/>
          <p:cNvSpPr txBox="1"/>
          <p:nvPr/>
        </p:nvSpPr>
        <p:spPr>
          <a:xfrm>
            <a:off x="6924092" y="1607706"/>
            <a:ext cx="2411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확인버튼을 누를 시 삭제가 되고</a:t>
            </a:r>
            <a:r>
              <a:rPr lang="en-US" altLang="ko-KR" sz="900"/>
              <a:t>,</a:t>
            </a:r>
          </a:p>
          <a:p>
            <a:pPr lvl="0">
              <a:defRPr/>
            </a:pPr>
            <a:r>
              <a:rPr lang="ko-KR" altLang="en-US" sz="900"/>
              <a:t>취소를 누를 시 삭제가 되지 않습니다</a:t>
            </a:r>
            <a:r>
              <a:rPr lang="en-US" altLang="ko-KR" sz="900"/>
              <a:t>.</a:t>
            </a:r>
          </a:p>
        </p:txBody>
      </p:sp>
      <p:sp>
        <p:nvSpPr>
          <p:cNvPr id="51" name="타원 26"/>
          <p:cNvSpPr/>
          <p:nvPr/>
        </p:nvSpPr>
        <p:spPr>
          <a:xfrm>
            <a:off x="6722191" y="160866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52" name="TextBox 22"/>
          <p:cNvSpPr txBox="1"/>
          <p:nvPr/>
        </p:nvSpPr>
        <p:spPr>
          <a:xfrm>
            <a:off x="6924092" y="217983"/>
            <a:ext cx="2448272" cy="500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문의사항의 작성자</a:t>
            </a:r>
            <a:r>
              <a:rPr lang="en-US" altLang="ko-KR" sz="900"/>
              <a:t>,</a:t>
            </a:r>
            <a:r>
              <a:rPr lang="ko-KR" altLang="en-US" sz="900"/>
              <a:t> 작성일</a:t>
            </a:r>
            <a:r>
              <a:rPr lang="en-US" altLang="ko-KR" sz="900"/>
              <a:t>,</a:t>
            </a:r>
            <a:r>
              <a:rPr lang="ko-KR" altLang="en-US" sz="900"/>
              <a:t> 제목</a:t>
            </a:r>
            <a:r>
              <a:rPr lang="en-US" altLang="ko-KR" sz="900"/>
              <a:t>,</a:t>
            </a:r>
            <a:r>
              <a:rPr lang="ko-KR" altLang="en-US" sz="900"/>
              <a:t> 내용</a:t>
            </a:r>
            <a:r>
              <a:rPr lang="en-US" altLang="ko-KR" sz="900"/>
              <a:t>,</a:t>
            </a:r>
          </a:p>
          <a:p>
            <a:pPr lvl="0">
              <a:defRPr/>
            </a:pPr>
            <a:r>
              <a:rPr lang="ko-KR" altLang="en-US" sz="900"/>
              <a:t>관리자의 답변여부가 나타나며 답변이 </a:t>
            </a:r>
          </a:p>
          <a:p>
            <a:pPr lvl="0">
              <a:defRPr/>
            </a:pPr>
            <a:r>
              <a:rPr lang="ko-KR" altLang="en-US" sz="900"/>
              <a:t>등록되어 있다면</a:t>
            </a:r>
            <a:r>
              <a:rPr lang="en-US" altLang="ko-KR" sz="900"/>
              <a:t>,</a:t>
            </a:r>
            <a:r>
              <a:rPr lang="ko-KR" altLang="en-US" sz="900"/>
              <a:t> 답변삭제 버튼이 보입니다</a:t>
            </a:r>
            <a:r>
              <a:rPr lang="en-US" altLang="ko-KR" sz="900"/>
              <a:t>.</a:t>
            </a:r>
          </a:p>
        </p:txBody>
      </p:sp>
      <p:cxnSp>
        <p:nvCxnSpPr>
          <p:cNvPr id="53" name="직선 연결선 28"/>
          <p:cNvCxnSpPr/>
          <p:nvPr/>
        </p:nvCxnSpPr>
        <p:spPr>
          <a:xfrm>
            <a:off x="6852084" y="207573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26"/>
          <p:cNvSpPr/>
          <p:nvPr/>
        </p:nvSpPr>
        <p:spPr>
          <a:xfrm>
            <a:off x="6721212" y="222073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4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924092" y="2202418"/>
            <a:ext cx="2297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버튼을 누르면 </a:t>
            </a:r>
            <a:r>
              <a:rPr lang="en-US" altLang="ko-KR" sz="900"/>
              <a:t>1:1</a:t>
            </a:r>
            <a:r>
              <a:rPr lang="ko-KR" altLang="en-US" sz="900"/>
              <a:t>문의 페이지로 </a:t>
            </a:r>
          </a:p>
          <a:p>
            <a:pPr lvl="0">
              <a:defRPr/>
            </a:pPr>
            <a:r>
              <a:rPr lang="ko-KR" altLang="en-US" sz="900"/>
              <a:t>이동합니다</a:t>
            </a:r>
            <a:r>
              <a:rPr lang="en-US" altLang="ko-KR" sz="900"/>
              <a:t>.</a:t>
            </a:r>
          </a:p>
        </p:txBody>
      </p:sp>
    </p:spTree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780076" y="339502"/>
            <a:ext cx="2448272" cy="236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27" name="타원 26"/>
          <p:cNvSpPr/>
          <p:nvPr/>
        </p:nvSpPr>
        <p:spPr>
          <a:xfrm>
            <a:off x="6816080" y="41153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878607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974798"/>
            <a:ext cx="6564051" cy="3822354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1487488" y="1376772"/>
            <a:ext cx="4896544" cy="180020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1523492" y="10605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1559496" y="1844824"/>
            <a:ext cx="4716524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1" name="TextBox 22"/>
          <p:cNvSpPr txBox="1"/>
          <p:nvPr/>
        </p:nvSpPr>
        <p:spPr>
          <a:xfrm>
            <a:off x="2567608" y="1813032"/>
            <a:ext cx="381689" cy="213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800"/>
              <a:t>클릭</a:t>
            </a:r>
          </a:p>
        </p:txBody>
      </p:sp>
      <p:sp>
        <p:nvSpPr>
          <p:cNvPr id="62" name="TextBox 22"/>
          <p:cNvSpPr txBox="1"/>
          <p:nvPr/>
        </p:nvSpPr>
        <p:spPr>
          <a:xfrm>
            <a:off x="7032104" y="374550"/>
            <a:ext cx="2116428" cy="39162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답변삭제로 인하여 답변여부가 </a:t>
            </a:r>
            <a:r>
              <a:rPr lang="en-US" altLang="ko-KR" sz="1000"/>
              <a:t>X </a:t>
            </a:r>
            <a:r>
              <a:rPr lang="ko-KR" altLang="en-US" sz="1000"/>
              <a:t>로 </a:t>
            </a:r>
          </a:p>
          <a:p>
            <a:pPr lvl="0">
              <a:defRPr/>
            </a:pPr>
            <a:r>
              <a:rPr lang="ko-KR" altLang="en-US" sz="1000"/>
              <a:t>바뀐것을 확인 하실 수 있습니다</a:t>
            </a:r>
            <a:r>
              <a:rPr lang="en-US" altLang="ko-KR" sz="1000"/>
              <a:t>.</a:t>
            </a:r>
            <a:r>
              <a:rPr lang="ko-KR" altLang="en-US" sz="1000"/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5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</p:spTree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732240" y="4484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752085" y="988529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42672" y="974798"/>
            <a:ext cx="5478707" cy="3822354"/>
          </a:xfrm>
          <a:prstGeom prst="rect">
            <a:avLst/>
          </a:prstGeom>
        </p:spPr>
      </p:pic>
      <p:sp>
        <p:nvSpPr>
          <p:cNvPr id="39" name="타원 26"/>
          <p:cNvSpPr/>
          <p:nvPr/>
        </p:nvSpPr>
        <p:spPr>
          <a:xfrm>
            <a:off x="6732240" y="116857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cxnSp>
        <p:nvCxnSpPr>
          <p:cNvPr id="42" name="직선 연결선 28"/>
          <p:cNvCxnSpPr/>
          <p:nvPr/>
        </p:nvCxnSpPr>
        <p:spPr>
          <a:xfrm>
            <a:off x="6768484" y="170765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16"/>
          <p:cNvSpPr/>
          <p:nvPr/>
        </p:nvSpPr>
        <p:spPr>
          <a:xfrm>
            <a:off x="5088867" y="292592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375920" y="2996952"/>
            <a:ext cx="396044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948264" y="418607"/>
            <a:ext cx="2297832" cy="395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버튼을 누르면 답변쓰기에 대한</a:t>
            </a:r>
          </a:p>
          <a:p>
            <a:pPr lvl="0">
              <a:defRPr/>
            </a:pPr>
            <a:r>
              <a:rPr lang="ko-KR" altLang="en-US" sz="1000"/>
              <a:t>알림창이 나타납니다</a:t>
            </a:r>
            <a:r>
              <a:rPr lang="en-US" altLang="ko-KR" sz="1000"/>
              <a:t>.</a:t>
            </a:r>
            <a:endParaRPr sz="1000"/>
          </a:p>
        </p:txBody>
      </p:sp>
      <p:sp>
        <p:nvSpPr>
          <p:cNvPr id="64" name="TextBox 22"/>
          <p:cNvSpPr txBox="1"/>
          <p:nvPr/>
        </p:nvSpPr>
        <p:spPr>
          <a:xfrm>
            <a:off x="6948264" y="1131590"/>
            <a:ext cx="2411760" cy="39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답변이 있을 때 답변쓰기 버튼 클릭 시</a:t>
            </a:r>
          </a:p>
          <a:p>
            <a:pPr lvl="0">
              <a:defRPr/>
            </a:pPr>
            <a:r>
              <a:rPr lang="ko-KR" altLang="en-US" sz="1000"/>
              <a:t>답변글이 있다는 알림창이 나타납니다</a:t>
            </a:r>
            <a:r>
              <a:rPr lang="en-US" altLang="ko-KR" sz="1000"/>
              <a:t>.</a:t>
            </a:r>
          </a:p>
        </p:txBody>
      </p:sp>
      <p:sp>
        <p:nvSpPr>
          <p:cNvPr id="65" name="모서리가 둥근 직사각형 64"/>
          <p:cNvSpPr/>
          <p:nvPr/>
        </p:nvSpPr>
        <p:spPr>
          <a:xfrm>
            <a:off x="83332" y="3176972"/>
            <a:ext cx="2376264" cy="756084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6" name="타원 16"/>
          <p:cNvSpPr/>
          <p:nvPr/>
        </p:nvSpPr>
        <p:spPr>
          <a:xfrm>
            <a:off x="84311" y="288991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332" y="3206291"/>
            <a:ext cx="2376264" cy="72676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9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24522" y="3144663"/>
            <a:ext cx="2047341" cy="111242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1380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개인 일정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200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한만제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466" y="799993"/>
            <a:ext cx="9047746" cy="4239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206408" y="186194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역할분담 </a:t>
            </a:r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&amp;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일정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02.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459160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780076" y="304453"/>
            <a:ext cx="2448272" cy="236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/>
          </a:p>
        </p:txBody>
      </p:sp>
      <p:sp>
        <p:nvSpPr>
          <p:cNvPr id="27" name="타원 26"/>
          <p:cNvSpPr/>
          <p:nvPr/>
        </p:nvSpPr>
        <p:spPr>
          <a:xfrm>
            <a:off x="6853063" y="37550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8435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974798"/>
            <a:ext cx="6564051" cy="3822354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1487488" y="1376772"/>
            <a:ext cx="4896544" cy="180020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1523492" y="10605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1559496" y="1844824"/>
            <a:ext cx="4716524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1" name="TextBox 22"/>
          <p:cNvSpPr txBox="1"/>
          <p:nvPr/>
        </p:nvSpPr>
        <p:spPr>
          <a:xfrm>
            <a:off x="2567608" y="1813032"/>
            <a:ext cx="381689" cy="213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800"/>
              <a:t>클릭</a:t>
            </a:r>
          </a:p>
        </p:txBody>
      </p:sp>
      <p:sp>
        <p:nvSpPr>
          <p:cNvPr id="62" name="TextBox 22"/>
          <p:cNvSpPr txBox="1"/>
          <p:nvPr/>
        </p:nvSpPr>
        <p:spPr>
          <a:xfrm>
            <a:off x="7068108" y="339502"/>
            <a:ext cx="1848492" cy="3916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답변여부가 </a:t>
            </a:r>
            <a:r>
              <a:rPr lang="en-US" altLang="ko-KR" sz="1000"/>
              <a:t>X </a:t>
            </a:r>
            <a:r>
              <a:rPr lang="ko-KR" altLang="en-US" sz="1000"/>
              <a:t>인</a:t>
            </a:r>
            <a:r>
              <a:rPr lang="en-US" altLang="ko-KR" sz="1000"/>
              <a:t> </a:t>
            </a:r>
            <a:r>
              <a:rPr lang="ko-KR" altLang="en-US" sz="1000"/>
              <a:t>문의사항으로 </a:t>
            </a:r>
          </a:p>
          <a:p>
            <a:pPr lvl="0">
              <a:defRPr/>
            </a:pPr>
            <a:r>
              <a:rPr lang="ko-KR" altLang="en-US" sz="1000"/>
              <a:t>이동하겠습니다</a:t>
            </a:r>
            <a:r>
              <a:rPr lang="en-US" altLang="ko-KR" sz="1000"/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6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</p:spTree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3332" y="1001693"/>
            <a:ext cx="6444716" cy="375945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796136" y="2924944"/>
            <a:ext cx="504056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415480" y="2312876"/>
            <a:ext cx="4956720" cy="82809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127448" y="227785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292080" y="2924944"/>
            <a:ext cx="504056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744072" y="3650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1" name="직선 연결선 20"/>
          <p:cNvCxnSpPr/>
          <p:nvPr/>
        </p:nvCxnSpPr>
        <p:spPr>
          <a:xfrm>
            <a:off x="6835925" y="87025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984268" y="305244"/>
            <a:ext cx="2484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등록된 답변이 없다면</a:t>
            </a:r>
            <a:r>
              <a:rPr lang="en-US" altLang="ko-KR" sz="900"/>
              <a:t>,</a:t>
            </a:r>
            <a:r>
              <a:rPr lang="ko-KR" altLang="en-US" sz="900"/>
              <a:t> 관리자답변란에</a:t>
            </a:r>
          </a:p>
          <a:p>
            <a:pPr lvl="0">
              <a:defRPr/>
            </a:pPr>
            <a:r>
              <a:rPr lang="ko-KR" altLang="en-US" sz="900"/>
              <a:t>답변쓰기 버튼이 보입니다</a:t>
            </a:r>
            <a:r>
              <a:rPr lang="en-US" altLang="ko-KR" sz="900"/>
              <a:t>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84268" y="1014084"/>
            <a:ext cx="2297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답변쓰기 버튼을 클릭 시 답변을 입력</a:t>
            </a:r>
          </a:p>
          <a:p>
            <a:pPr lvl="0">
              <a:defRPr/>
            </a:pPr>
            <a:r>
              <a:rPr lang="ko-KR" altLang="en-US" sz="900"/>
              <a:t>할 수 있는 텍스트 필드가 생성됩니다</a:t>
            </a:r>
            <a:r>
              <a:rPr lang="en-US" altLang="ko-KR" sz="900"/>
              <a:t>.</a:t>
            </a:r>
          </a:p>
        </p:txBody>
      </p:sp>
      <p:sp>
        <p:nvSpPr>
          <p:cNvPr id="24" name="타원 26"/>
          <p:cNvSpPr/>
          <p:nvPr/>
        </p:nvSpPr>
        <p:spPr>
          <a:xfrm>
            <a:off x="6744072" y="16993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cxnSp>
        <p:nvCxnSpPr>
          <p:cNvPr id="25" name="직선 연결선 28"/>
          <p:cNvCxnSpPr/>
          <p:nvPr/>
        </p:nvCxnSpPr>
        <p:spPr>
          <a:xfrm>
            <a:off x="6816080" y="151832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984268" y="1626354"/>
            <a:ext cx="2484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버튼 클릭 시 </a:t>
            </a:r>
            <a:r>
              <a:rPr lang="en-US" altLang="ko-KR" sz="900"/>
              <a:t>1:1</a:t>
            </a:r>
            <a:r>
              <a:rPr lang="ko-KR" altLang="en-US" sz="900"/>
              <a:t>문의 페이지로 </a:t>
            </a:r>
          </a:p>
          <a:p>
            <a:pPr lvl="0">
              <a:defRPr/>
            </a:pPr>
            <a:r>
              <a:rPr lang="ko-KR" altLang="en-US" sz="900"/>
              <a:t>이동합니다</a:t>
            </a:r>
            <a:r>
              <a:rPr lang="en-US" altLang="ko-KR" sz="900"/>
              <a:t>.</a:t>
            </a:r>
            <a:r>
              <a:rPr lang="ko-KR" altLang="en-US" sz="900"/>
              <a:t> </a:t>
            </a:r>
          </a:p>
        </p:txBody>
      </p:sp>
      <p:sp>
        <p:nvSpPr>
          <p:cNvPr id="28" name="타원 26"/>
          <p:cNvSpPr/>
          <p:nvPr/>
        </p:nvSpPr>
        <p:spPr>
          <a:xfrm>
            <a:off x="6744072" y="106648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14" name="타원 16"/>
          <p:cNvSpPr/>
          <p:nvPr/>
        </p:nvSpPr>
        <p:spPr>
          <a:xfrm>
            <a:off x="5736939" y="26807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18" name="타원 16"/>
          <p:cNvSpPr/>
          <p:nvPr/>
        </p:nvSpPr>
        <p:spPr>
          <a:xfrm>
            <a:off x="5041031" y="278092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</p:spTree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953666"/>
            <a:ext cx="6456039" cy="375945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  <p:sp>
        <p:nvSpPr>
          <p:cNvPr id="18" name="타원 16"/>
          <p:cNvSpPr/>
          <p:nvPr/>
        </p:nvSpPr>
        <p:spPr>
          <a:xfrm>
            <a:off x="5268887" y="281693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627948" y="2895786"/>
            <a:ext cx="504056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415480" y="2312876"/>
            <a:ext cx="4788532" cy="82809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21" name="타원 16"/>
          <p:cNvSpPr/>
          <p:nvPr/>
        </p:nvSpPr>
        <p:spPr>
          <a:xfrm>
            <a:off x="1127448" y="227785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88540" y="3209181"/>
            <a:ext cx="4905264" cy="718728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23" name="타원 16"/>
          <p:cNvSpPr/>
          <p:nvPr/>
        </p:nvSpPr>
        <p:spPr>
          <a:xfrm>
            <a:off x="-2022" y="324518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7260" y="3219475"/>
            <a:ext cx="2304256" cy="68312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31790" y="3243833"/>
            <a:ext cx="2162014" cy="64860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359695" y="3933056"/>
            <a:ext cx="3240360" cy="1224136"/>
          </a:xfrm>
          <a:prstGeom prst="rect">
            <a:avLst/>
          </a:prstGeom>
        </p:spPr>
      </p:pic>
      <p:sp>
        <p:nvSpPr>
          <p:cNvPr id="28" name="타원 16"/>
          <p:cNvSpPr/>
          <p:nvPr/>
        </p:nvSpPr>
        <p:spPr>
          <a:xfrm>
            <a:off x="3071664" y="396906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4</a:t>
            </a:r>
          </a:p>
        </p:txBody>
      </p:sp>
      <p:sp>
        <p:nvSpPr>
          <p:cNvPr id="30" name="타원 29"/>
          <p:cNvSpPr/>
          <p:nvPr/>
        </p:nvSpPr>
        <p:spPr>
          <a:xfrm>
            <a:off x="6817059" y="37844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33" name="직선 연결선 32"/>
          <p:cNvCxnSpPr/>
          <p:nvPr/>
        </p:nvCxnSpPr>
        <p:spPr>
          <a:xfrm>
            <a:off x="6835925" y="880541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032104" y="315535"/>
            <a:ext cx="2052228" cy="388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답변쓰기 버튼을 클릭 하여 나타난</a:t>
            </a:r>
          </a:p>
          <a:p>
            <a:pPr lvl="0">
              <a:defRPr/>
            </a:pPr>
            <a:r>
              <a:rPr lang="ko-KR" altLang="en-US" sz="1000"/>
              <a:t>답변등록 버튼과 입력창 입니다</a:t>
            </a:r>
            <a:r>
              <a:rPr lang="en-US" altLang="ko-KR" sz="1000"/>
              <a:t>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032104" y="1060561"/>
            <a:ext cx="1908212" cy="394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버튼을 누르면 답변등록을 위한</a:t>
            </a:r>
          </a:p>
          <a:p>
            <a:pPr lvl="0">
              <a:defRPr/>
            </a:pPr>
            <a:r>
              <a:rPr lang="ko-KR" altLang="en-US" sz="1000"/>
              <a:t>알림창이 나타납니다</a:t>
            </a:r>
            <a:r>
              <a:rPr lang="en-US" altLang="ko-KR" sz="1000"/>
              <a:t>.</a:t>
            </a:r>
          </a:p>
        </p:txBody>
      </p:sp>
      <p:sp>
        <p:nvSpPr>
          <p:cNvPr id="36" name="타원 26"/>
          <p:cNvSpPr/>
          <p:nvPr/>
        </p:nvSpPr>
        <p:spPr>
          <a:xfrm>
            <a:off x="6817059" y="109754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032104" y="1780641"/>
            <a:ext cx="2232248" cy="54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확인버튼을 클릭 시 답변이 등록되고</a:t>
            </a:r>
            <a:r>
              <a:rPr lang="en-US" altLang="ko-KR" sz="1000"/>
              <a:t>,</a:t>
            </a:r>
          </a:p>
          <a:p>
            <a:pPr lvl="0">
              <a:defRPr/>
            </a:pPr>
            <a:r>
              <a:rPr lang="ko-KR" altLang="en-US" sz="1000"/>
              <a:t>취소버튼을 클릭 시 답변이 등록 되지 </a:t>
            </a:r>
          </a:p>
          <a:p>
            <a:pPr lvl="0">
              <a:defRPr/>
            </a:pPr>
            <a:r>
              <a:rPr lang="ko-KR" altLang="en-US" sz="1000"/>
              <a:t>않습니다</a:t>
            </a:r>
            <a:r>
              <a:rPr lang="en-US" altLang="ko-KR" sz="1000"/>
              <a:t>.</a:t>
            </a:r>
            <a:endParaRPr sz="1000"/>
          </a:p>
        </p:txBody>
      </p:sp>
      <p:cxnSp>
        <p:nvCxnSpPr>
          <p:cNvPr id="38" name="직선 연결선 28"/>
          <p:cNvCxnSpPr/>
          <p:nvPr/>
        </p:nvCxnSpPr>
        <p:spPr>
          <a:xfrm>
            <a:off x="6852084" y="1600621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26"/>
          <p:cNvSpPr/>
          <p:nvPr/>
        </p:nvSpPr>
        <p:spPr>
          <a:xfrm>
            <a:off x="6817059" y="181762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3</a:t>
            </a:r>
          </a:p>
        </p:txBody>
      </p:sp>
      <p:sp>
        <p:nvSpPr>
          <p:cNvPr id="40" name="타원 26"/>
          <p:cNvSpPr/>
          <p:nvPr/>
        </p:nvSpPr>
        <p:spPr>
          <a:xfrm>
            <a:off x="6816080" y="260873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4</a:t>
            </a:r>
          </a:p>
        </p:txBody>
      </p:sp>
      <p:cxnSp>
        <p:nvCxnSpPr>
          <p:cNvPr id="41" name="직선 연결선 28"/>
          <p:cNvCxnSpPr/>
          <p:nvPr/>
        </p:nvCxnSpPr>
        <p:spPr>
          <a:xfrm>
            <a:off x="6816080" y="242871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996100" y="2609768"/>
            <a:ext cx="223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답변쓰기 버튼기능에 대한 소스입니다</a:t>
            </a:r>
            <a:r>
              <a:rPr lang="en-US" altLang="ko-KR" sz="1000"/>
              <a:t>.</a:t>
            </a:r>
          </a:p>
        </p:txBody>
      </p:sp>
    </p:spTree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816080" y="41197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155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974798"/>
            <a:ext cx="6528047" cy="3822354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1487488" y="1376772"/>
            <a:ext cx="4896544" cy="180020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8" name="타원 16"/>
          <p:cNvSpPr/>
          <p:nvPr/>
        </p:nvSpPr>
        <p:spPr>
          <a:xfrm>
            <a:off x="1523492" y="10605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1559496" y="1844824"/>
            <a:ext cx="4716524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2" name="TextBox 22"/>
          <p:cNvSpPr txBox="1"/>
          <p:nvPr/>
        </p:nvSpPr>
        <p:spPr>
          <a:xfrm>
            <a:off x="7032104" y="375737"/>
            <a:ext cx="1963747" cy="395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해당글의 답변여부가 변경된 것을</a:t>
            </a:r>
          </a:p>
          <a:p>
            <a:pPr lvl="0">
              <a:defRPr/>
            </a:pPr>
            <a:r>
              <a:rPr lang="ko-KR" altLang="en-US" sz="1000"/>
              <a:t>확인하실 수 있습니다</a:t>
            </a:r>
            <a:r>
              <a:rPr lang="en-US" altLang="ko-KR" sz="1000"/>
              <a:t>.</a:t>
            </a:r>
          </a:p>
        </p:txBody>
      </p:sp>
      <p:sp>
        <p:nvSpPr>
          <p:cNvPr id="64" name="TextBox 22"/>
          <p:cNvSpPr txBox="1"/>
          <p:nvPr/>
        </p:nvSpPr>
        <p:spPr>
          <a:xfrm>
            <a:off x="6636060" y="1240974"/>
            <a:ext cx="2520280" cy="243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(</a:t>
            </a:r>
            <a:r>
              <a:rPr lang="ko-KR" altLang="en-US" sz="1000"/>
              <a:t>관리자가 이용할 수 있는 </a:t>
            </a:r>
            <a:r>
              <a:rPr lang="en-US" altLang="ko-KR" sz="1000"/>
              <a:t>1:1</a:t>
            </a:r>
            <a:r>
              <a:rPr lang="ko-KR" altLang="en-US" sz="1000"/>
              <a:t>문의 기능 끝</a:t>
            </a:r>
            <a:r>
              <a:rPr lang="en-US" altLang="ko-KR" sz="1000"/>
              <a:t>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7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</p:spTree>
  </p:cSld>
  <p:clrMapOvr>
    <a:masterClrMapping/>
  </p:clrMapOvr>
  <p:transition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40428" y="411510"/>
            <a:ext cx="2275344" cy="6952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사업자는 문의사항을 이용할 수 없으며</a:t>
            </a:r>
            <a:r>
              <a:rPr lang="en-US" altLang="ko-KR" sz="1000"/>
              <a:t>,</a:t>
            </a:r>
          </a:p>
          <a:p>
            <a:pPr lvl="0">
              <a:defRPr/>
            </a:pPr>
            <a:r>
              <a:rPr lang="en-US" altLang="ko-KR" sz="1000"/>
              <a:t>1:1</a:t>
            </a:r>
            <a:r>
              <a:rPr lang="ko-KR" altLang="en-US" sz="1000"/>
              <a:t>문의가 나타나지 않게 하였습니다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ko-KR" altLang="en-US" sz="1000"/>
              <a:t>              </a:t>
            </a:r>
            <a:r>
              <a:rPr lang="en-US" altLang="ko-KR" sz="1000"/>
              <a:t>(</a:t>
            </a:r>
            <a:r>
              <a:rPr lang="ko-KR" altLang="en-US" sz="1000"/>
              <a:t>비회원과 동일</a:t>
            </a:r>
            <a:r>
              <a:rPr lang="en-US" altLang="ko-KR" sz="1000"/>
              <a:t>)</a:t>
            </a:r>
          </a:p>
        </p:txBody>
      </p:sp>
      <p:sp>
        <p:nvSpPr>
          <p:cNvPr id="27" name="타원 26"/>
          <p:cNvSpPr/>
          <p:nvPr/>
        </p:nvSpPr>
        <p:spPr>
          <a:xfrm>
            <a:off x="6732240" y="4225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787345" y="12396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3711"/>
          <a:stretch/>
        </p:blipFill>
        <p:spPr>
          <a:xfrm>
            <a:off x="0" y="1016732"/>
            <a:ext cx="6355080" cy="3801667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4811688" y="4401108"/>
            <a:ext cx="744252" cy="10801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4" name="타원 16"/>
          <p:cNvSpPr/>
          <p:nvPr/>
        </p:nvSpPr>
        <p:spPr>
          <a:xfrm>
            <a:off x="4512803" y="429309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36" name="TextBox 22"/>
          <p:cNvSpPr txBox="1"/>
          <p:nvPr/>
        </p:nvSpPr>
        <p:spPr>
          <a:xfrm>
            <a:off x="6636060" y="2384884"/>
            <a:ext cx="2520280" cy="242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00"/>
              <a:t>(</a:t>
            </a:r>
            <a:r>
              <a:rPr lang="ko-KR" altLang="en-US" sz="1000"/>
              <a:t>사업자가 이용할 수 있는 </a:t>
            </a:r>
            <a:r>
              <a:rPr lang="en-US" altLang="ko-KR" sz="1000"/>
              <a:t>1:1</a:t>
            </a:r>
            <a:r>
              <a:rPr lang="ko-KR" altLang="en-US" sz="1000"/>
              <a:t>문의 기능 끝</a:t>
            </a:r>
            <a:r>
              <a:rPr lang="en-US" altLang="ko-KR" sz="1000"/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4" name="TextBox 4"/>
          <p:cNvSpPr txBox="1"/>
          <p:nvPr/>
        </p:nvSpPr>
        <p:spPr>
          <a:xfrm>
            <a:off x="882829" y="591530"/>
            <a:ext cx="148149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메인페이지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39753202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15518" y="339502"/>
            <a:ext cx="2068814" cy="6954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000"/>
              <a:t>사용자는 공지사항과 </a:t>
            </a:r>
            <a:r>
              <a:rPr lang="en-US" altLang="ko-KR" sz="1000"/>
              <a:t>1:1</a:t>
            </a:r>
            <a:r>
              <a:rPr lang="ko-KR" altLang="en-US" sz="1000"/>
              <a:t>문의 모두 </a:t>
            </a:r>
          </a:p>
          <a:p>
            <a:pPr lvl="0">
              <a:defRPr/>
            </a:pPr>
            <a:r>
              <a:rPr lang="ko-KR" altLang="en-US" sz="1000"/>
              <a:t>이용가능합니다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ko-KR" altLang="en-US" sz="1000"/>
              <a:t>클릭시 </a:t>
            </a:r>
            <a:r>
              <a:rPr lang="en-US" altLang="ko-KR" sz="1000"/>
              <a:t>1:1</a:t>
            </a:r>
            <a:r>
              <a:rPr lang="ko-KR" altLang="en-US" sz="1000"/>
              <a:t>문의으로 이동합니다</a:t>
            </a:r>
            <a:r>
              <a:rPr lang="en-US" altLang="ko-KR" sz="100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17059" y="3491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1772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3600"/>
          <a:stretch>
            <a:fillRect/>
          </a:stretch>
        </p:blipFill>
        <p:spPr>
          <a:xfrm>
            <a:off x="0" y="1088739"/>
            <a:ext cx="6362700" cy="3693319"/>
          </a:xfrm>
          <a:prstGeom prst="rect">
            <a:avLst/>
          </a:prstGeom>
        </p:spPr>
      </p:pic>
      <p:sp>
        <p:nvSpPr>
          <p:cNvPr id="33" name="모서리가 둥근 직사각형 32"/>
          <p:cNvSpPr/>
          <p:nvPr/>
        </p:nvSpPr>
        <p:spPr>
          <a:xfrm>
            <a:off x="4716016" y="4365104"/>
            <a:ext cx="731912" cy="14401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34" name="타원 16"/>
          <p:cNvSpPr/>
          <p:nvPr/>
        </p:nvSpPr>
        <p:spPr>
          <a:xfrm>
            <a:off x="4427984" y="429309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882829" y="591530"/>
            <a:ext cx="148149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메인페이지</a:t>
            </a:r>
          </a:p>
        </p:txBody>
      </p:sp>
    </p:spTree>
  </p:cSld>
  <p:clrMapOvr>
    <a:masterClrMapping/>
  </p:clrMapOvr>
  <p:transition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781055" y="4484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155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24680" y="1206677"/>
            <a:ext cx="6564052" cy="3379564"/>
          </a:xfrm>
          <a:prstGeom prst="rect">
            <a:avLst/>
          </a:prstGeom>
        </p:spPr>
      </p:pic>
      <p:sp>
        <p:nvSpPr>
          <p:cNvPr id="55" name="타원 16"/>
          <p:cNvSpPr/>
          <p:nvPr/>
        </p:nvSpPr>
        <p:spPr>
          <a:xfrm>
            <a:off x="5591944" y="274590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915980" y="2780928"/>
            <a:ext cx="504056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984268" y="483518"/>
            <a:ext cx="24842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사용자 본인이 입력한 문의사항입니다</a:t>
            </a:r>
            <a:r>
              <a:rPr lang="en-US" altLang="ko-KR" sz="1000"/>
              <a:t>.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523492" y="1808820"/>
            <a:ext cx="4788532" cy="82809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9" name="타원 16"/>
          <p:cNvSpPr/>
          <p:nvPr/>
        </p:nvSpPr>
        <p:spPr>
          <a:xfrm>
            <a:off x="1200435" y="18097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984268" y="1070936"/>
            <a:ext cx="2448272" cy="388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버튼 클릭 시 문의하기 페이지로</a:t>
            </a:r>
          </a:p>
          <a:p>
            <a:pPr lvl="0">
              <a:defRPr/>
            </a:pPr>
            <a:r>
              <a:rPr lang="ko-KR" altLang="en-US" sz="1000"/>
              <a:t>이동합니다</a:t>
            </a:r>
            <a:r>
              <a:rPr lang="en-US" altLang="ko-KR" sz="1000"/>
              <a:t>.</a:t>
            </a:r>
          </a:p>
        </p:txBody>
      </p:sp>
      <p:sp>
        <p:nvSpPr>
          <p:cNvPr id="71" name="타원 26"/>
          <p:cNvSpPr/>
          <p:nvPr/>
        </p:nvSpPr>
        <p:spPr>
          <a:xfrm>
            <a:off x="6781055" y="10955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cxnSp>
        <p:nvCxnSpPr>
          <p:cNvPr id="79" name="직선 연결선 28"/>
          <p:cNvCxnSpPr/>
          <p:nvPr/>
        </p:nvCxnSpPr>
        <p:spPr>
          <a:xfrm>
            <a:off x="6852084" y="163564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8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</p:spTree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790118" y="44751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747480" y="97995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24680" y="1227675"/>
            <a:ext cx="6564052" cy="3337567"/>
          </a:xfrm>
          <a:prstGeom prst="rect">
            <a:avLst/>
          </a:prstGeom>
        </p:spPr>
      </p:pic>
      <p:sp>
        <p:nvSpPr>
          <p:cNvPr id="55" name="타원 16"/>
          <p:cNvSpPr/>
          <p:nvPr/>
        </p:nvSpPr>
        <p:spPr>
          <a:xfrm>
            <a:off x="5484911" y="267389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699956" y="2888940"/>
            <a:ext cx="504056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979663" y="411510"/>
            <a:ext cx="2448272" cy="394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버튼을 누르면 답변등록을 위한</a:t>
            </a:r>
          </a:p>
          <a:p>
            <a:pPr lvl="0">
              <a:defRPr/>
            </a:pPr>
            <a:r>
              <a:rPr lang="ko-KR" altLang="en-US" sz="1000"/>
              <a:t>알림창이 나타납니다</a:t>
            </a:r>
            <a:r>
              <a:rPr lang="en-US" altLang="ko-KR" sz="1000"/>
              <a:t>.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979663" y="1126066"/>
            <a:ext cx="2412268" cy="544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확인버튼을 클릭 시 문의가 등록되고</a:t>
            </a:r>
            <a:r>
              <a:rPr lang="en-US" altLang="ko-KR" sz="1000"/>
              <a:t>,</a:t>
            </a:r>
          </a:p>
          <a:p>
            <a:pPr lvl="0">
              <a:defRPr/>
            </a:pPr>
            <a:r>
              <a:rPr lang="ko-KR" altLang="en-US" sz="1000"/>
              <a:t>취소버튼을 클릭 시 문의가 등록 되지 </a:t>
            </a:r>
          </a:p>
          <a:p>
            <a:pPr lvl="0">
              <a:defRPr/>
            </a:pPr>
            <a:r>
              <a:rPr lang="ko-KR" altLang="en-US" sz="1000"/>
              <a:t>않습니다</a:t>
            </a:r>
            <a:r>
              <a:rPr lang="en-US" altLang="ko-KR" sz="1000"/>
              <a:t>.</a:t>
            </a:r>
            <a:endParaRPr sz="1000"/>
          </a:p>
        </p:txBody>
      </p:sp>
      <p:cxnSp>
        <p:nvCxnSpPr>
          <p:cNvPr id="85" name="직선 연결선 28"/>
          <p:cNvCxnSpPr/>
          <p:nvPr/>
        </p:nvCxnSpPr>
        <p:spPr>
          <a:xfrm>
            <a:off x="6763879" y="17949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타원 26"/>
          <p:cNvSpPr/>
          <p:nvPr/>
        </p:nvSpPr>
        <p:spPr>
          <a:xfrm>
            <a:off x="6790118" y="116207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88" name="모서리가 둥근 직사각형 87"/>
          <p:cNvSpPr/>
          <p:nvPr/>
        </p:nvSpPr>
        <p:spPr>
          <a:xfrm>
            <a:off x="317115" y="3274504"/>
            <a:ext cx="4914789" cy="69455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89" name="타원 16"/>
          <p:cNvSpPr/>
          <p:nvPr/>
        </p:nvSpPr>
        <p:spPr>
          <a:xfrm>
            <a:off x="26553" y="331050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5360" y="3284984"/>
            <a:ext cx="2304256" cy="681612"/>
          </a:xfrm>
          <a:prstGeom prst="rect">
            <a:avLst/>
          </a:prstGeom>
        </p:spPr>
      </p:pic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91644" y="3284984"/>
            <a:ext cx="2307480" cy="68407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21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</p:spTree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781055" y="3612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308187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8687" y="1206677"/>
            <a:ext cx="6337318" cy="3379564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6996100" y="339502"/>
            <a:ext cx="2484276" cy="85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문의가 등록된 모습입니다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r>
              <a:rPr lang="ko-KR" altLang="en-US" sz="1000"/>
              <a:t>관리자와 사용자의 기능의 차이점을 </a:t>
            </a:r>
          </a:p>
          <a:p>
            <a:pPr lvl="0">
              <a:defRPr/>
            </a:pPr>
            <a:r>
              <a:rPr lang="ko-KR" altLang="en-US" sz="1000"/>
              <a:t>알아보기  위해 관리자의 문의사항과 </a:t>
            </a:r>
          </a:p>
          <a:p>
            <a:pPr lvl="0">
              <a:defRPr/>
            </a:pPr>
            <a:r>
              <a:rPr lang="ko-KR" altLang="en-US" sz="1000"/>
              <a:t>비교해보겠습니다</a:t>
            </a:r>
            <a:r>
              <a:rPr lang="en-US" altLang="ko-KR" sz="1000"/>
              <a:t>.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523492" y="1808820"/>
            <a:ext cx="4788532" cy="82809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9" name="타원 16"/>
          <p:cNvSpPr/>
          <p:nvPr/>
        </p:nvSpPr>
        <p:spPr>
          <a:xfrm>
            <a:off x="1200435" y="18097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</p:spTree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841231" y="42877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04248" y="107684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1206678"/>
            <a:ext cx="6564052" cy="3374450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7056276" y="411510"/>
            <a:ext cx="2484276" cy="543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관리자의 문의사항 목록입니다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r>
              <a:rPr lang="ko-KR" altLang="en-US" sz="1000"/>
              <a:t>관리자는 모든 문의사항을 확인할 수</a:t>
            </a:r>
          </a:p>
          <a:p>
            <a:pPr lvl="0">
              <a:defRPr/>
            </a:pPr>
            <a:r>
              <a:rPr lang="ko-KR" altLang="en-US" sz="1000"/>
              <a:t>있습니다</a:t>
            </a:r>
            <a:r>
              <a:rPr lang="en-US" altLang="ko-KR" sz="1000"/>
              <a:t>.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379476" y="1736812"/>
            <a:ext cx="4788532" cy="122413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9" name="타원 16"/>
          <p:cNvSpPr/>
          <p:nvPr/>
        </p:nvSpPr>
        <p:spPr>
          <a:xfrm>
            <a:off x="1056419" y="170080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1380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개인 일정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200" dirty="0" err="1">
                <a:solidFill>
                  <a:schemeClr val="accent1">
                    <a:lumMod val="75000"/>
                  </a:schemeClr>
                </a:solidFill>
                <a:latin typeface="+mn-ea"/>
              </a:rPr>
              <a:t>고종륜</a:t>
            </a:r>
            <a:endParaRPr lang="ko-KR" altLang="en-US" sz="1200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108" y="799993"/>
            <a:ext cx="8922461" cy="4239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206408" y="186194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역할분담 </a:t>
            </a:r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&amp;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일정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02.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731495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791104" y="37305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52084" y="127560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525" y="1222337"/>
            <a:ext cx="6269000" cy="3343131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6976648" y="406403"/>
            <a:ext cx="24842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사용자의 문의사항 목록입니다</a:t>
            </a:r>
            <a:r>
              <a:rPr lang="en-US" altLang="ko-KR" sz="1000"/>
              <a:t>.</a:t>
            </a:r>
          </a:p>
          <a:p>
            <a:pPr lvl="0">
              <a:defRPr/>
            </a:pPr>
            <a:r>
              <a:rPr lang="ko-KR" altLang="en-US" sz="1000"/>
              <a:t>사용자는 모든 문의사항을 확인 할 수</a:t>
            </a:r>
          </a:p>
          <a:p>
            <a:pPr lvl="0">
              <a:defRPr/>
            </a:pPr>
            <a:r>
              <a:rPr lang="ko-KR" altLang="en-US" sz="1000"/>
              <a:t>없으면</a:t>
            </a:r>
            <a:r>
              <a:rPr lang="en-US" altLang="ko-KR" sz="1000"/>
              <a:t>,</a:t>
            </a:r>
            <a:r>
              <a:rPr lang="ko-KR" altLang="en-US" sz="1000"/>
              <a:t> 본인이 작성한 문의 사항만</a:t>
            </a:r>
          </a:p>
          <a:p>
            <a:pPr lvl="0">
              <a:defRPr/>
            </a:pPr>
            <a:r>
              <a:rPr lang="ko-KR" altLang="en-US" sz="1000"/>
              <a:t>확인 및 삭제 할 수 있습니다</a:t>
            </a:r>
            <a:r>
              <a:rPr lang="en-US" altLang="ko-KR" sz="1000"/>
              <a:t>.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379476" y="1736812"/>
            <a:ext cx="4788532" cy="122413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9" name="타원 16"/>
          <p:cNvSpPr/>
          <p:nvPr/>
        </p:nvSpPr>
        <p:spPr>
          <a:xfrm>
            <a:off x="1056419" y="170080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81" name="모서리가 둥근 직사각형 80"/>
          <p:cNvSpPr/>
          <p:nvPr/>
        </p:nvSpPr>
        <p:spPr>
          <a:xfrm>
            <a:off x="5015880" y="2321260"/>
            <a:ext cx="171636" cy="20764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4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</p:spTree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698332" y="5406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52084" y="127560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525" y="1206678"/>
            <a:ext cx="6269000" cy="3374450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6912260" y="531426"/>
            <a:ext cx="248427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방금전 관리자가 답글을 달아</a:t>
            </a:r>
          </a:p>
          <a:p>
            <a:pPr lvl="0">
              <a:defRPr/>
            </a:pPr>
            <a:r>
              <a:rPr lang="ko-KR" altLang="en-US" sz="1100"/>
              <a:t>주었습니다</a:t>
            </a:r>
            <a:r>
              <a:rPr lang="en-US" altLang="ko-KR" sz="1100"/>
              <a:t>.</a:t>
            </a:r>
          </a:p>
          <a:p>
            <a:pPr lvl="0">
              <a:defRPr/>
            </a:pPr>
            <a:r>
              <a:rPr lang="ko-KR" altLang="en-US" sz="1100"/>
              <a:t>답글이 달린 문의를 삭제하겠습니다</a:t>
            </a:r>
            <a:r>
              <a:rPr lang="en-US" altLang="ko-KR" sz="1100"/>
              <a:t>.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379476" y="2276872"/>
            <a:ext cx="4716524" cy="288031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9" name="타원 16"/>
          <p:cNvSpPr/>
          <p:nvPr/>
        </p:nvSpPr>
        <p:spPr>
          <a:xfrm>
            <a:off x="1091444" y="231385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</p:spTree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840252" y="26162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4728" y="83671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 r="1400"/>
          <a:stretch>
            <a:fillRect/>
          </a:stretch>
        </p:blipFill>
        <p:spPr>
          <a:xfrm>
            <a:off x="0" y="1227676"/>
            <a:ext cx="6507480" cy="3353452"/>
          </a:xfrm>
          <a:prstGeom prst="rect">
            <a:avLst/>
          </a:prstGeom>
        </p:spPr>
      </p:pic>
      <p:sp>
        <p:nvSpPr>
          <p:cNvPr id="55" name="타원 16"/>
          <p:cNvSpPr/>
          <p:nvPr/>
        </p:nvSpPr>
        <p:spPr>
          <a:xfrm>
            <a:off x="5970475" y="285391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60" name="모서리가 둥근 직사각형 59"/>
          <p:cNvSpPr/>
          <p:nvPr/>
        </p:nvSpPr>
        <p:spPr>
          <a:xfrm>
            <a:off x="6096000" y="3140968"/>
            <a:ext cx="324036" cy="18002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056276" y="199698"/>
            <a:ext cx="2484276" cy="255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100"/>
          </a:p>
        </p:txBody>
      </p:sp>
      <p:sp>
        <p:nvSpPr>
          <p:cNvPr id="83" name="TextBox 82"/>
          <p:cNvSpPr txBox="1"/>
          <p:nvPr/>
        </p:nvSpPr>
        <p:spPr>
          <a:xfrm>
            <a:off x="7079136" y="260648"/>
            <a:ext cx="244827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버튼을 누르면 답변등록을</a:t>
            </a:r>
          </a:p>
          <a:p>
            <a:pPr lvl="0">
              <a:defRPr/>
            </a:pPr>
            <a:r>
              <a:rPr lang="ko-KR" altLang="en-US" sz="1100"/>
              <a:t>위한 알림창이 나타납니다</a:t>
            </a:r>
            <a:r>
              <a:rPr lang="en-US" altLang="ko-KR" sz="1100"/>
              <a:t>.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7079136" y="1016732"/>
            <a:ext cx="24122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확인버튼을 클릭 시</a:t>
            </a:r>
          </a:p>
          <a:p>
            <a:pPr lvl="0">
              <a:defRPr/>
            </a:pPr>
            <a:r>
              <a:rPr lang="ko-KR" altLang="en-US" sz="1100"/>
              <a:t>문의가</a:t>
            </a:r>
            <a:r>
              <a:rPr lang="en-US" altLang="ko-KR" sz="1100"/>
              <a:t> </a:t>
            </a:r>
            <a:r>
              <a:rPr lang="ko-KR" altLang="en-US" sz="1100"/>
              <a:t>삭제되고</a:t>
            </a:r>
            <a:r>
              <a:rPr lang="en-US" altLang="ko-KR" sz="1100"/>
              <a:t>,</a:t>
            </a:r>
          </a:p>
          <a:p>
            <a:pPr lvl="0">
              <a:defRPr/>
            </a:pPr>
            <a:r>
              <a:rPr lang="ko-KR" altLang="en-US" sz="1100"/>
              <a:t>취소버튼을 클릭 시</a:t>
            </a:r>
          </a:p>
          <a:p>
            <a:pPr lvl="0">
              <a:defRPr/>
            </a:pPr>
            <a:r>
              <a:rPr lang="ko-KR" altLang="en-US" sz="1100"/>
              <a:t>문의가 삭제 되지  않습니다</a:t>
            </a:r>
            <a:r>
              <a:rPr lang="en-US" altLang="ko-KR" sz="1100"/>
              <a:t>.</a:t>
            </a:r>
            <a:endParaRPr sz="1200"/>
          </a:p>
        </p:txBody>
      </p:sp>
      <p:cxnSp>
        <p:nvCxnSpPr>
          <p:cNvPr id="85" name="직선 연결선 28"/>
          <p:cNvCxnSpPr/>
          <p:nvPr/>
        </p:nvCxnSpPr>
        <p:spPr>
          <a:xfrm>
            <a:off x="6886891" y="18516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타원 26"/>
          <p:cNvSpPr/>
          <p:nvPr/>
        </p:nvSpPr>
        <p:spPr>
          <a:xfrm>
            <a:off x="6840252" y="101771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sp>
        <p:nvSpPr>
          <p:cNvPr id="89" name="타원 16"/>
          <p:cNvSpPr/>
          <p:nvPr/>
        </p:nvSpPr>
        <p:spPr>
          <a:xfrm>
            <a:off x="26553" y="331050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2</a:t>
            </a: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5360" y="3287824"/>
            <a:ext cx="2304256" cy="672924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42828" y="3284984"/>
            <a:ext cx="2253072" cy="672930"/>
          </a:xfrm>
          <a:prstGeom prst="rect">
            <a:avLst/>
          </a:prstGeom>
        </p:spPr>
      </p:pic>
      <p:sp>
        <p:nvSpPr>
          <p:cNvPr id="96" name="모서리가 둥근 직사각형 95"/>
          <p:cNvSpPr/>
          <p:nvPr/>
        </p:nvSpPr>
        <p:spPr>
          <a:xfrm>
            <a:off x="317115" y="3274504"/>
            <a:ext cx="4914789" cy="658552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425370" y="3645024"/>
            <a:ext cx="1530170" cy="0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6780076" y="2055138"/>
            <a:ext cx="2412268" cy="16005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/>
              <a:t>사용자는 문의글 쓰기</a:t>
            </a:r>
            <a:r>
              <a:rPr lang="en-US" altLang="ko-KR" sz="1100"/>
              <a:t>,</a:t>
            </a:r>
          </a:p>
          <a:p>
            <a:pPr lvl="0">
              <a:defRPr/>
            </a:pPr>
            <a:endParaRPr lang="ko-KR" altLang="en-US" sz="1100"/>
          </a:p>
          <a:p>
            <a:pPr lvl="0">
              <a:defRPr/>
            </a:pPr>
            <a:r>
              <a:rPr lang="ko-KR" altLang="en-US" sz="1100"/>
              <a:t>관리자는 문의글 답글달기로 </a:t>
            </a:r>
          </a:p>
          <a:p>
            <a:pPr lvl="0">
              <a:defRPr/>
            </a:pPr>
            <a:endParaRPr lang="ko-KR" altLang="en-US" sz="1100"/>
          </a:p>
          <a:p>
            <a:pPr lvl="0">
              <a:defRPr/>
            </a:pPr>
            <a:r>
              <a:rPr lang="ko-KR" altLang="en-US" sz="1100"/>
              <a:t>기능이 나누어져 있어 사용자는</a:t>
            </a:r>
          </a:p>
          <a:p>
            <a:pPr lvl="0">
              <a:defRPr/>
            </a:pPr>
            <a:endParaRPr lang="ko-KR" altLang="en-US" sz="1100"/>
          </a:p>
          <a:p>
            <a:pPr lvl="0">
              <a:defRPr/>
            </a:pPr>
            <a:r>
              <a:rPr lang="ko-KR" altLang="en-US" sz="1100"/>
              <a:t>댓글이 있는 상태에서도 삭제가 가능하게 구현하였습니다</a:t>
            </a:r>
            <a:r>
              <a:rPr lang="en-US" altLang="ko-KR" sz="1100"/>
              <a:t>.</a:t>
            </a:r>
            <a:r>
              <a:rPr lang="ko-KR" altLang="en-US" sz="1100"/>
              <a:t> 댓글이 없어도 물론 삭제 가능합니다</a:t>
            </a:r>
            <a:r>
              <a:rPr lang="en-US" altLang="ko-KR" sz="1100"/>
              <a:t>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23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371466" y="3833748"/>
            <a:ext cx="2848769" cy="132344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780076" y="37648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29" name="직선 연결선 28"/>
          <p:cNvCxnSpPr/>
          <p:nvPr/>
        </p:nvCxnSpPr>
        <p:spPr>
          <a:xfrm>
            <a:off x="6852084" y="8435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7" y="186194"/>
            <a:ext cx="8948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00002F"/>
                </a:solidFill>
                <a:latin typeface="+mj-ea"/>
                <a:ea typeface="+mj-ea"/>
              </a:rPr>
              <a:t>UI</a:t>
            </a:r>
            <a:r>
              <a:rPr lang="ko-KR" altLang="en-US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1204058"/>
            <a:ext cx="6564052" cy="3297755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6996100" y="339502"/>
            <a:ext cx="2484276" cy="394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문의가 삭제 된 모습을 확인 하실 수 </a:t>
            </a:r>
          </a:p>
          <a:p>
            <a:pPr lvl="0">
              <a:defRPr/>
            </a:pPr>
            <a:r>
              <a:rPr lang="ko-KR" altLang="en-US" sz="1000"/>
              <a:t>있습니다</a:t>
            </a:r>
            <a:r>
              <a:rPr lang="en-US" altLang="ko-KR" sz="1000"/>
              <a:t>.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523492" y="1808820"/>
            <a:ext cx="4932548" cy="1224136"/>
          </a:xfrm>
          <a:prstGeom prst="roundRect">
            <a:avLst>
              <a:gd name="adj" fmla="val 2083"/>
            </a:avLst>
          </a:prstGeom>
          <a:noFill/>
          <a:ln w="29248" cap="flat" cmpd="sng" algn="ctr">
            <a:solidFill>
              <a:srgbClr val="FF3333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l" rtl="0" eaLnBrk="1" latinLnBrk="0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0" i="0" baseline="0">
              <a:solidFill>
                <a:schemeClr val="bg1"/>
              </a:solidFill>
              <a:latin typeface="굴림"/>
              <a:ea typeface="굴림"/>
            </a:endParaRPr>
          </a:p>
        </p:txBody>
      </p:sp>
      <p:sp>
        <p:nvSpPr>
          <p:cNvPr id="69" name="타원 16"/>
          <p:cNvSpPr/>
          <p:nvPr/>
        </p:nvSpPr>
        <p:spPr>
          <a:xfrm>
            <a:off x="1199456" y="184482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/>
              <a:t>1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6525952" y="2132856"/>
            <a:ext cx="2880320" cy="389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/>
              <a:t>사용자가 이용할 수 있는 </a:t>
            </a:r>
            <a:r>
              <a:rPr lang="en-US" altLang="ko-KR" sz="1000"/>
              <a:t>1:1</a:t>
            </a:r>
            <a:r>
              <a:rPr lang="ko-KR" altLang="en-US" sz="1000"/>
              <a:t>문의 기능을 끝으로 </a:t>
            </a:r>
          </a:p>
          <a:p>
            <a:pPr lvl="0">
              <a:defRPr/>
            </a:pPr>
            <a:r>
              <a:rPr lang="ko-KR" altLang="en-US" sz="1000"/>
              <a:t>공지사항</a:t>
            </a:r>
            <a:r>
              <a:rPr lang="en-US" altLang="ko-KR" sz="1000"/>
              <a:t>,</a:t>
            </a:r>
            <a:r>
              <a:rPr lang="ko-KR" altLang="en-US" sz="1000"/>
              <a:t> 문의 기능의 설명을 마치겠습니다</a:t>
            </a:r>
            <a:r>
              <a:rPr lang="en-US" altLang="ko-KR" sz="1000"/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0" spc="-150">
                <a:solidFill>
                  <a:srgbClr val="00002F"/>
                </a:solidFill>
                <a:latin typeface="+mj-lt"/>
                <a:ea typeface="나눔스퀘어 ExtraBold"/>
              </a:rPr>
              <a:t>07.</a:t>
            </a:r>
            <a:endParaRPr lang="ko-KR" altLang="en-US" b="0" spc="-150">
              <a:solidFill>
                <a:srgbClr val="00002F"/>
              </a:solidFill>
              <a:latin typeface="+mj-lt"/>
              <a:ea typeface="나눔스퀘어 ExtraBold"/>
            </a:endParaRPr>
          </a:p>
        </p:txBody>
      </p:sp>
      <p:sp>
        <p:nvSpPr>
          <p:cNvPr id="14" name="TextBox 4"/>
          <p:cNvSpPr txBox="1"/>
          <p:nvPr/>
        </p:nvSpPr>
        <p:spPr>
          <a:xfrm>
            <a:off x="882829" y="591530"/>
            <a:ext cx="175721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>
                <a:solidFill>
                  <a:srgbClr val="00002F"/>
                </a:solidFill>
                <a:latin typeface="+mn-ea"/>
              </a:rPr>
              <a:t>1:1</a:t>
            </a:r>
            <a:r>
              <a:rPr lang="ko-KR" altLang="en-US" sz="1200">
                <a:solidFill>
                  <a:srgbClr val="00002F"/>
                </a:solidFill>
                <a:latin typeface="+mn-ea"/>
              </a:rPr>
              <a:t>문의 페이지</a:t>
            </a:r>
          </a:p>
        </p:txBody>
      </p:sp>
    </p:spTree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681504" y="2067694"/>
            <a:ext cx="3627856" cy="1010819"/>
            <a:chOff x="2778863" y="2067694"/>
            <a:chExt cx="3627856" cy="1010819"/>
          </a:xfrm>
        </p:grpSpPr>
        <p:sp>
          <p:nvSpPr>
            <p:cNvPr id="6" name="TextBox 5"/>
            <p:cNvSpPr txBox="1"/>
            <p:nvPr/>
          </p:nvSpPr>
          <p:spPr>
            <a:xfrm>
              <a:off x="2865020" y="2067694"/>
              <a:ext cx="347723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spc="-300" dirty="0">
                  <a:solidFill>
                    <a:srgbClr val="00002F"/>
                  </a:solidFill>
                  <a:latin typeface="한컴 솔잎 M" pitchFamily="18" charset="-127"/>
                  <a:ea typeface="한컴 솔잎 M" pitchFamily="18" charset="-127"/>
                </a:rPr>
                <a:t>관리자 페이지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778863" y="2819547"/>
              <a:ext cx="3627856" cy="258966"/>
            </a:xfrm>
            <a:prstGeom prst="rect">
              <a:avLst/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61752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lfo\Desktop\발표용 자료\savior푸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419" y="4155926"/>
            <a:ext cx="4234820" cy="82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lfo\Desktop\발표용 자료\관리자로그인savi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603" y="815597"/>
            <a:ext cx="4074417" cy="355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14361" y="535781"/>
            <a:ext cx="1425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일반 관리자 로그인</a:t>
            </a:r>
          </a:p>
        </p:txBody>
      </p:sp>
      <p:sp>
        <p:nvSpPr>
          <p:cNvPr id="19" name="타원 18"/>
          <p:cNvSpPr/>
          <p:nvPr/>
        </p:nvSpPr>
        <p:spPr>
          <a:xfrm>
            <a:off x="1490949" y="365187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092280" y="339502"/>
            <a:ext cx="207460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버튼 클릭 또는 </a:t>
            </a:r>
            <a:r>
              <a:rPr lang="ko-KR" altLang="en-US" sz="1100" dirty="0" err="1"/>
              <a:t>엔터키를</a:t>
            </a:r>
            <a:r>
              <a:rPr lang="ko-KR" altLang="en-US" sz="1100" dirty="0"/>
              <a:t> 누르면</a:t>
            </a:r>
            <a:endParaRPr lang="en-US" altLang="ko-KR" sz="1100" dirty="0"/>
          </a:p>
          <a:p>
            <a:r>
              <a:rPr lang="ko-KR" altLang="en-US" sz="1100" dirty="0"/>
              <a:t>로그인 진행</a:t>
            </a:r>
            <a:endParaRPr lang="en-US" altLang="ko-KR" sz="1100" dirty="0"/>
          </a:p>
          <a:p>
            <a:r>
              <a:rPr lang="ko-KR" altLang="en-US" sz="1100" dirty="0"/>
              <a:t>관리자 </a:t>
            </a:r>
            <a:r>
              <a:rPr lang="ko-KR" altLang="en-US" sz="1100" dirty="0" err="1"/>
              <a:t>로그인에</a:t>
            </a:r>
            <a:r>
              <a:rPr lang="ko-KR" altLang="en-US" sz="1100" dirty="0"/>
              <a:t> 성공하면</a:t>
            </a:r>
            <a:r>
              <a:rPr lang="en-US" altLang="ko-KR" sz="1100" dirty="0"/>
              <a:t>, </a:t>
            </a:r>
          </a:p>
          <a:p>
            <a:r>
              <a:rPr lang="en-US" altLang="ko-KR" sz="1100" dirty="0"/>
              <a:t>‘</a:t>
            </a:r>
            <a:r>
              <a:rPr lang="en-US" altLang="ko-KR" sz="1100" dirty="0" err="1"/>
              <a:t>loginType</a:t>
            </a:r>
            <a:r>
              <a:rPr lang="en-US" altLang="ko-KR" sz="1100" dirty="0"/>
              <a:t>’</a:t>
            </a:r>
            <a:r>
              <a:rPr lang="ko-KR" altLang="en-US" sz="1100" dirty="0"/>
              <a:t>세션에 </a:t>
            </a:r>
            <a:r>
              <a:rPr lang="en-US" altLang="ko-KR" sz="1100" dirty="0"/>
              <a:t>‘manager’</a:t>
            </a:r>
          </a:p>
          <a:p>
            <a:r>
              <a:rPr lang="ko-KR" altLang="en-US" sz="1100" dirty="0"/>
              <a:t>입력</a:t>
            </a:r>
            <a:r>
              <a:rPr lang="en-US" altLang="ko-KR" sz="1100" dirty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92280" y="1348775"/>
            <a:ext cx="21018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아이디 또는 비밀번호</a:t>
            </a:r>
            <a:endParaRPr lang="en-US" altLang="ko-KR" sz="1100" dirty="0"/>
          </a:p>
          <a:p>
            <a:r>
              <a:rPr lang="ko-KR" altLang="en-US" sz="1100" dirty="0"/>
              <a:t>미 입력 또는 미 일치 시  경고 창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3845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27560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8516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" name="아래쪽 화살표 1"/>
          <p:cNvSpPr/>
          <p:nvPr/>
        </p:nvSpPr>
        <p:spPr>
          <a:xfrm>
            <a:off x="3263752" y="4166872"/>
            <a:ext cx="169417" cy="2510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73456" y="815597"/>
            <a:ext cx="4407564" cy="33403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15616" y="4417921"/>
            <a:ext cx="4464496" cy="6741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4572000" y="43549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pic>
        <p:nvPicPr>
          <p:cNvPr id="5122" name="Picture 2" descr="C:\Users\alfo\Desktop\발표용 자료\관리자로그인실패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817" y="2803220"/>
            <a:ext cx="3094827" cy="97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타원 20"/>
          <p:cNvSpPr/>
          <p:nvPr/>
        </p:nvSpPr>
        <p:spPr>
          <a:xfrm>
            <a:off x="3299292" y="270361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4" name="TextBox 23"/>
          <p:cNvSpPr txBox="1"/>
          <p:nvPr/>
        </p:nvSpPr>
        <p:spPr>
          <a:xfrm>
            <a:off x="7132611" y="1920955"/>
            <a:ext cx="207460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일반 관리자로 로그인 했을 때는</a:t>
            </a:r>
            <a:endParaRPr lang="en-US" altLang="ko-KR" sz="1100" dirty="0"/>
          </a:p>
          <a:p>
            <a:r>
              <a:rPr lang="ko-KR" altLang="en-US" sz="1100" dirty="0"/>
              <a:t>관리자</a:t>
            </a:r>
            <a:r>
              <a:rPr lang="en-US" altLang="ko-KR" sz="1100" dirty="0"/>
              <a:t>footer</a:t>
            </a:r>
            <a:r>
              <a:rPr lang="ko-KR" altLang="en-US" sz="1100" dirty="0"/>
              <a:t>에 아무 </a:t>
            </a:r>
            <a:r>
              <a:rPr lang="en-US" altLang="ko-KR" sz="1100" dirty="0"/>
              <a:t>anchor</a:t>
            </a:r>
            <a:r>
              <a:rPr lang="ko-KR" altLang="en-US" sz="1100" dirty="0"/>
              <a:t>도</a:t>
            </a:r>
            <a:endParaRPr lang="en-US" altLang="ko-KR" sz="1100" dirty="0"/>
          </a:p>
          <a:p>
            <a:r>
              <a:rPr lang="ko-KR" altLang="en-US" sz="1100" dirty="0"/>
              <a:t>나오지 않음</a:t>
            </a:r>
            <a:endParaRPr lang="en-US" altLang="ko-KR" sz="1100" dirty="0"/>
          </a:p>
        </p:txBody>
      </p:sp>
      <p:sp>
        <p:nvSpPr>
          <p:cNvPr id="25" name="타원 24"/>
          <p:cNvSpPr/>
          <p:nvPr/>
        </p:nvSpPr>
        <p:spPr>
          <a:xfrm>
            <a:off x="6876256" y="203841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32" name="직선 연결선 31"/>
          <p:cNvCxnSpPr/>
          <p:nvPr/>
        </p:nvCxnSpPr>
        <p:spPr>
          <a:xfrm>
            <a:off x="6876256" y="257175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363047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24331" y="770389"/>
            <a:ext cx="4795741" cy="43731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alfo\Desktop\발표용 자료\관리자로그인창adm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59" y="812779"/>
            <a:ext cx="4507709" cy="425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9502"/>
            <a:ext cx="1789272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최초관리자인 </a:t>
            </a:r>
            <a:r>
              <a:rPr lang="en-US" altLang="ko-KR" sz="1100" dirty="0"/>
              <a:t>‘admin’</a:t>
            </a:r>
            <a:r>
              <a:rPr lang="ko-KR" altLang="en-US" sz="1100" dirty="0"/>
              <a:t>으로 </a:t>
            </a:r>
            <a:endParaRPr lang="en-US" altLang="ko-KR" sz="1100" dirty="0"/>
          </a:p>
          <a:p>
            <a:r>
              <a:rPr lang="ko-KR" altLang="en-US" sz="1100" dirty="0"/>
              <a:t>로그인 했을 경우에 </a:t>
            </a:r>
            <a:endParaRPr lang="en-US" altLang="ko-KR" sz="1100" dirty="0"/>
          </a:p>
          <a:p>
            <a:r>
              <a:rPr lang="ko-KR" altLang="en-US" sz="1100" dirty="0"/>
              <a:t>관리자 </a:t>
            </a:r>
            <a:r>
              <a:rPr lang="en-US" altLang="ko-KR" sz="1100" dirty="0"/>
              <a:t>footer</a:t>
            </a:r>
            <a:r>
              <a:rPr lang="ko-KR" altLang="en-US" sz="1100" dirty="0"/>
              <a:t>에</a:t>
            </a:r>
            <a:endParaRPr lang="en-US" altLang="ko-KR" sz="1100" dirty="0"/>
          </a:p>
          <a:p>
            <a:r>
              <a:rPr lang="ko-KR" altLang="en-US" sz="1100" dirty="0"/>
              <a:t>관리자 등록과 관리자 관리</a:t>
            </a:r>
            <a:endParaRPr lang="en-US" altLang="ko-KR" sz="1100" dirty="0"/>
          </a:p>
          <a:p>
            <a:r>
              <a:rPr lang="en-US" altLang="ko-KR" sz="1100" dirty="0"/>
              <a:t>Anchor</a:t>
            </a:r>
            <a:r>
              <a:rPr lang="ko-KR" altLang="en-US" sz="1100" dirty="0"/>
              <a:t>가 출력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555776" y="3640456"/>
            <a:ext cx="3846114" cy="8098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 descr="C:\Users\alfo\Desktop\발표용 자료\admin푸터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654" y="3691980"/>
            <a:ext cx="3329236" cy="70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타원 23"/>
          <p:cNvSpPr/>
          <p:nvPr/>
        </p:nvSpPr>
        <p:spPr>
          <a:xfrm>
            <a:off x="5378716" y="351493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3" name="TextBox 32"/>
          <p:cNvSpPr txBox="1"/>
          <p:nvPr/>
        </p:nvSpPr>
        <p:spPr>
          <a:xfrm>
            <a:off x="914361" y="535781"/>
            <a:ext cx="1425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최초 관리자 로그인</a:t>
            </a:r>
          </a:p>
        </p:txBody>
      </p:sp>
      <p:sp>
        <p:nvSpPr>
          <p:cNvPr id="8" name="위로 굽은 화살표 7"/>
          <p:cNvSpPr/>
          <p:nvPr/>
        </p:nvSpPr>
        <p:spPr>
          <a:xfrm>
            <a:off x="5486973" y="4625973"/>
            <a:ext cx="579928" cy="28803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803508" y="249974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6" name="TextBox 15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459309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lfo\Desktop\발표용 자료\로그인시(헤더+메인+푸터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358" y="888953"/>
            <a:ext cx="4323578" cy="412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16391" y="483518"/>
            <a:ext cx="18469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관리자가 처음 로그인 했을 때 </a:t>
            </a:r>
            <a:endParaRPr lang="en-US" altLang="ko-KR" sz="1000" dirty="0"/>
          </a:p>
          <a:p>
            <a:r>
              <a:rPr lang="ko-KR" altLang="en-US" sz="1000" dirty="0"/>
              <a:t>나오는 메인 창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Tiles</a:t>
            </a:r>
            <a:r>
              <a:rPr lang="ko-KR" altLang="en-US" sz="1000" dirty="0"/>
              <a:t>를 이용한 </a:t>
            </a:r>
            <a:r>
              <a:rPr lang="en-US" altLang="ko-KR" sz="1000" dirty="0"/>
              <a:t>header, main, </a:t>
            </a:r>
          </a:p>
          <a:p>
            <a:r>
              <a:rPr lang="en-US" altLang="ko-KR" sz="1000" dirty="0"/>
              <a:t>footer</a:t>
            </a:r>
            <a:r>
              <a:rPr lang="ko-KR" altLang="en-US" sz="1000" dirty="0"/>
              <a:t>로 구성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로고를 클릭하면 </a:t>
            </a:r>
            <a:endParaRPr lang="en-US" altLang="ko-KR" sz="1000" dirty="0"/>
          </a:p>
          <a:p>
            <a:r>
              <a:rPr lang="ko-KR" altLang="en-US" sz="1000" dirty="0"/>
              <a:t>사용자 메인 페이지로 이동</a:t>
            </a:r>
            <a:r>
              <a:rPr lang="en-US" altLang="ko-KR" sz="1000" dirty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20272" y="1563638"/>
            <a:ext cx="16626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각 </a:t>
            </a:r>
            <a:r>
              <a:rPr lang="en-US" altLang="ko-KR" sz="1000" dirty="0"/>
              <a:t>anchor</a:t>
            </a:r>
            <a:r>
              <a:rPr lang="ko-KR" altLang="en-US" sz="1000" dirty="0"/>
              <a:t>를 클릭하면 해당</a:t>
            </a:r>
            <a:endParaRPr lang="en-US" altLang="ko-KR" sz="1000" dirty="0"/>
          </a:p>
          <a:p>
            <a:r>
              <a:rPr lang="ko-KR" altLang="en-US" sz="1000" dirty="0"/>
              <a:t>페이지로 이동</a:t>
            </a:r>
            <a:r>
              <a:rPr lang="en-US" altLang="ko-KR" sz="1000" dirty="0"/>
              <a:t>, </a:t>
            </a:r>
            <a:r>
              <a:rPr lang="ko-KR" altLang="en-US" sz="1000" dirty="0"/>
              <a:t>로그아웃 시</a:t>
            </a:r>
            <a:endParaRPr lang="en-US" altLang="ko-KR" sz="1000" dirty="0"/>
          </a:p>
          <a:p>
            <a:r>
              <a:rPr lang="ko-KR" altLang="en-US" sz="1000" dirty="0"/>
              <a:t>모든 세션을 초기화 한 후 </a:t>
            </a:r>
            <a:endParaRPr lang="en-US" altLang="ko-KR" sz="1000" dirty="0"/>
          </a:p>
          <a:p>
            <a:r>
              <a:rPr lang="ko-KR" altLang="en-US" sz="1000" dirty="0"/>
              <a:t>메인 페이지로 이동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‘</a:t>
            </a:r>
            <a:r>
              <a:rPr lang="en-US" altLang="ko-KR" sz="1000" dirty="0" err="1"/>
              <a:t>loginType</a:t>
            </a:r>
            <a:r>
              <a:rPr lang="en-US" altLang="ko-KR" sz="1000" dirty="0"/>
              <a:t>’</a:t>
            </a:r>
            <a:r>
              <a:rPr lang="ko-KR" altLang="en-US" sz="1000" dirty="0"/>
              <a:t>세션이 없으면</a:t>
            </a:r>
            <a:r>
              <a:rPr lang="en-US" altLang="ko-KR" sz="1000" dirty="0"/>
              <a:t>,</a:t>
            </a:r>
          </a:p>
          <a:p>
            <a:r>
              <a:rPr lang="en-US" altLang="ko-KR" sz="1000" dirty="0"/>
              <a:t>main</a:t>
            </a:r>
            <a:r>
              <a:rPr lang="ko-KR" altLang="en-US" sz="1000" dirty="0"/>
              <a:t>대신 로그인 창이 뜸</a:t>
            </a:r>
            <a:r>
              <a:rPr lang="en-US" altLang="ko-KR" sz="10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732240" y="5639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732240" y="163564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4916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57764" y="2579301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206408" y="888953"/>
            <a:ext cx="4523977" cy="41221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792240" y="81504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2" name="타원 21"/>
          <p:cNvSpPr/>
          <p:nvPr/>
        </p:nvSpPr>
        <p:spPr>
          <a:xfrm>
            <a:off x="1175358" y="13845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4" name="타원 23"/>
          <p:cNvSpPr/>
          <p:nvPr/>
        </p:nvSpPr>
        <p:spPr>
          <a:xfrm>
            <a:off x="1929032" y="139255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18" name="TextBox 17"/>
          <p:cNvSpPr txBox="1"/>
          <p:nvPr/>
        </p:nvSpPr>
        <p:spPr>
          <a:xfrm>
            <a:off x="7020272" y="2601367"/>
            <a:ext cx="1955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사이드는 </a:t>
            </a:r>
            <a:r>
              <a:rPr lang="en-US" altLang="ko-KR" sz="1000" dirty="0"/>
              <a:t>include</a:t>
            </a:r>
            <a:r>
              <a:rPr lang="ko-KR" altLang="en-US" sz="1000" dirty="0"/>
              <a:t>를 이용해 구성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각 </a:t>
            </a:r>
            <a:r>
              <a:rPr lang="en-US" altLang="ko-KR" sz="1000" dirty="0"/>
              <a:t>anchor</a:t>
            </a:r>
            <a:r>
              <a:rPr lang="ko-KR" altLang="en-US" sz="1000" dirty="0"/>
              <a:t>를 클릭하면 해당</a:t>
            </a:r>
            <a:endParaRPr lang="en-US" altLang="ko-KR" sz="1000" dirty="0"/>
          </a:p>
          <a:p>
            <a:r>
              <a:rPr lang="ko-KR" altLang="en-US" sz="1000" dirty="0"/>
              <a:t>페이지로 이동</a:t>
            </a:r>
            <a:endParaRPr lang="en-US" altLang="ko-KR" sz="1000" dirty="0"/>
          </a:p>
        </p:txBody>
      </p:sp>
      <p:sp>
        <p:nvSpPr>
          <p:cNvPr id="20" name="타원 19"/>
          <p:cNvSpPr/>
          <p:nvPr/>
        </p:nvSpPr>
        <p:spPr>
          <a:xfrm>
            <a:off x="6732240" y="268829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04248" y="315536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948264" y="3219822"/>
            <a:ext cx="20473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일반회원관리 테이블은 아이디</a:t>
            </a:r>
            <a:r>
              <a:rPr lang="en-US" altLang="ko-KR" sz="1000" dirty="0"/>
              <a:t>, </a:t>
            </a:r>
          </a:p>
          <a:p>
            <a:r>
              <a:rPr lang="ko-KR" altLang="en-US" sz="1000" dirty="0"/>
              <a:t>이름</a:t>
            </a:r>
            <a:r>
              <a:rPr lang="en-US" altLang="ko-KR" sz="1000" dirty="0"/>
              <a:t>, </a:t>
            </a:r>
            <a:r>
              <a:rPr lang="ko-KR" altLang="en-US" sz="1000" dirty="0"/>
              <a:t>생년월일</a:t>
            </a:r>
            <a:r>
              <a:rPr lang="en-US" altLang="ko-KR" sz="1000" dirty="0"/>
              <a:t>, </a:t>
            </a:r>
            <a:r>
              <a:rPr lang="ko-KR" altLang="en-US" sz="1000" dirty="0"/>
              <a:t>연락처</a:t>
            </a:r>
            <a:r>
              <a:rPr lang="en-US" altLang="ko-KR" sz="1000" dirty="0"/>
              <a:t>, </a:t>
            </a:r>
            <a:r>
              <a:rPr lang="ko-KR" altLang="en-US" sz="1000" dirty="0"/>
              <a:t>등록일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강제탈퇴로 구성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이름순과 등록일 순으로 정렬 가능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한 테이블당 </a:t>
            </a:r>
            <a:r>
              <a:rPr lang="en-US" altLang="ko-KR" sz="1000" dirty="0"/>
              <a:t>10</a:t>
            </a:r>
            <a:r>
              <a:rPr lang="ko-KR" altLang="en-US" sz="1000" dirty="0"/>
              <a:t>개씩 자료가 </a:t>
            </a:r>
            <a:endParaRPr lang="en-US" altLang="ko-KR" sz="1000" dirty="0"/>
          </a:p>
          <a:p>
            <a:r>
              <a:rPr lang="ko-KR" altLang="en-US" sz="1000" dirty="0"/>
              <a:t>나오도록 </a:t>
            </a:r>
            <a:r>
              <a:rPr lang="ko-KR" altLang="en-US" sz="1000" dirty="0" err="1"/>
              <a:t>페이징</a:t>
            </a:r>
            <a:r>
              <a:rPr lang="ko-KR" altLang="en-US" sz="1000" dirty="0"/>
              <a:t> 구현</a:t>
            </a:r>
            <a:r>
              <a:rPr lang="en-US" altLang="ko-KR" sz="1000" dirty="0"/>
              <a:t>.</a:t>
            </a:r>
          </a:p>
        </p:txBody>
      </p:sp>
      <p:sp>
        <p:nvSpPr>
          <p:cNvPr id="32" name="타원 31"/>
          <p:cNvSpPr/>
          <p:nvPr/>
        </p:nvSpPr>
        <p:spPr>
          <a:xfrm>
            <a:off x="6732240" y="326435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33" name="직선 연결선 32"/>
          <p:cNvCxnSpPr/>
          <p:nvPr/>
        </p:nvCxnSpPr>
        <p:spPr>
          <a:xfrm>
            <a:off x="6804248" y="42354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5" name="TextBox 4"/>
          <p:cNvSpPr txBox="1"/>
          <p:nvPr/>
        </p:nvSpPr>
        <p:spPr>
          <a:xfrm>
            <a:off x="882829" y="591530"/>
            <a:ext cx="181972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회원정보관리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일반 회원</a:t>
            </a:r>
          </a:p>
        </p:txBody>
      </p:sp>
      <p:sp>
        <p:nvSpPr>
          <p:cNvPr id="17" name="타원 16"/>
          <p:cNvSpPr/>
          <p:nvPr/>
        </p:nvSpPr>
        <p:spPr>
          <a:xfrm>
            <a:off x="967968" y="88895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78190741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lfo\Desktop\발표용 자료\사용자강제탈퇴버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00097"/>
            <a:ext cx="4624593" cy="270180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3965613" y="372387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20970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버튼 클릭 시 확인 창이 뜨고</a:t>
            </a:r>
            <a:endParaRPr lang="en-US" altLang="ko-KR" sz="1100" dirty="0"/>
          </a:p>
          <a:p>
            <a:r>
              <a:rPr lang="ko-KR" altLang="en-US" sz="1100" dirty="0"/>
              <a:t>확인을 누르면</a:t>
            </a:r>
            <a:r>
              <a:rPr lang="en-US" altLang="ko-KR" sz="1100" dirty="0"/>
              <a:t> </a:t>
            </a:r>
            <a:r>
              <a:rPr lang="ko-KR" altLang="en-US" sz="1100" dirty="0"/>
              <a:t>해당 버튼에 </a:t>
            </a:r>
            <a:endParaRPr lang="en-US" altLang="ko-KR" sz="1100" dirty="0"/>
          </a:p>
          <a:p>
            <a:r>
              <a:rPr lang="ko-KR" altLang="en-US" sz="1100" dirty="0"/>
              <a:t>해당하는 </a:t>
            </a:r>
            <a:r>
              <a:rPr lang="en-US" altLang="ko-KR" sz="1100" dirty="0"/>
              <a:t>‘</a:t>
            </a:r>
            <a:r>
              <a:rPr lang="ko-KR" altLang="en-US" sz="1100" dirty="0"/>
              <a:t>사용자 </a:t>
            </a:r>
            <a:r>
              <a:rPr lang="ko-KR" altLang="en-US" sz="1100" dirty="0" err="1"/>
              <a:t>이메일</a:t>
            </a:r>
            <a:r>
              <a:rPr lang="en-US" altLang="ko-KR" sz="1100" dirty="0"/>
              <a:t>’</a:t>
            </a:r>
            <a:r>
              <a:rPr lang="ko-KR" altLang="en-US" sz="1100" dirty="0"/>
              <a:t>을</a:t>
            </a:r>
            <a:endParaRPr lang="en-US" altLang="ko-KR" sz="1100" dirty="0"/>
          </a:p>
          <a:p>
            <a:r>
              <a:rPr lang="en-US" altLang="ko-KR" sz="1100" dirty="0"/>
              <a:t>Controller</a:t>
            </a:r>
            <a:r>
              <a:rPr lang="ko-KR" altLang="en-US" sz="1100" dirty="0"/>
              <a:t>에 넘겨 </a:t>
            </a:r>
            <a:r>
              <a:rPr lang="en-US" altLang="ko-KR" sz="1100" dirty="0"/>
              <a:t> </a:t>
            </a:r>
            <a:r>
              <a:rPr lang="ko-KR" altLang="en-US" sz="1100" dirty="0"/>
              <a:t>탈퇴를 진행 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147124" y="1251506"/>
            <a:ext cx="198163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쿼리 문을 통해 해당 사용자가 </a:t>
            </a:r>
            <a:endParaRPr lang="en-US" altLang="ko-KR" sz="1100" dirty="0"/>
          </a:p>
          <a:p>
            <a:r>
              <a:rPr lang="ko-KR" altLang="en-US" sz="1100" dirty="0"/>
              <a:t>예약중인 상품이 있으면</a:t>
            </a:r>
            <a:endParaRPr lang="en-US" altLang="ko-KR" sz="1100" dirty="0"/>
          </a:p>
          <a:p>
            <a:r>
              <a:rPr lang="ko-KR" altLang="en-US" sz="1100" dirty="0"/>
              <a:t>경고 창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31258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20359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92367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4099" name="Picture 3" descr="C:\Users\alfo\Desktop\발표용 자료\사용자탈퇴실패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105195"/>
            <a:ext cx="2778100" cy="99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alfo\Desktop\발표용 자료\사용자정상탈퇴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865" y="2102921"/>
            <a:ext cx="2779970" cy="87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/>
          <p:cNvSpPr/>
          <p:nvPr/>
        </p:nvSpPr>
        <p:spPr>
          <a:xfrm>
            <a:off x="240878" y="139255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4" name="타원 23"/>
          <p:cNvSpPr/>
          <p:nvPr/>
        </p:nvSpPr>
        <p:spPr>
          <a:xfrm>
            <a:off x="3654387" y="9979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5" name="타원 24"/>
          <p:cNvSpPr/>
          <p:nvPr/>
        </p:nvSpPr>
        <p:spPr>
          <a:xfrm>
            <a:off x="3714564" y="206769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3275856" y="1518081"/>
            <a:ext cx="378531" cy="2643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3275856" y="2102921"/>
            <a:ext cx="504055" cy="3968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65626" y="1996847"/>
            <a:ext cx="16353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예약중인 상품이 없으면 </a:t>
            </a:r>
            <a:endParaRPr lang="en-US" altLang="ko-KR" sz="1100" dirty="0"/>
          </a:p>
          <a:p>
            <a:r>
              <a:rPr lang="en-US" altLang="ko-KR" sz="1100" dirty="0"/>
              <a:t>Update </a:t>
            </a:r>
            <a:r>
              <a:rPr lang="ko-KR" altLang="en-US" sz="1100" dirty="0"/>
              <a:t>쿼리를 통해 </a:t>
            </a:r>
            <a:endParaRPr lang="en-US" altLang="ko-KR" sz="1100" dirty="0"/>
          </a:p>
          <a:p>
            <a:r>
              <a:rPr lang="ko-KR" altLang="en-US" sz="1100" dirty="0"/>
              <a:t>탈퇴여부가 </a:t>
            </a:r>
            <a:r>
              <a:rPr lang="en-US" altLang="ko-KR" sz="1100" dirty="0"/>
              <a:t>‘N’</a:t>
            </a:r>
            <a:r>
              <a:rPr lang="ko-KR" altLang="en-US" sz="1100" dirty="0"/>
              <a:t>에서</a:t>
            </a:r>
            <a:endParaRPr lang="en-US" altLang="ko-KR" sz="1100" dirty="0"/>
          </a:p>
          <a:p>
            <a:r>
              <a:rPr lang="en-US" altLang="ko-KR" sz="1100" dirty="0"/>
              <a:t>‘Y’</a:t>
            </a:r>
            <a:r>
              <a:rPr lang="ko-KR" altLang="en-US" sz="1100" dirty="0"/>
              <a:t>로 바뀌고 알림 창</a:t>
            </a:r>
            <a:r>
              <a:rPr lang="en-US" altLang="ko-KR" sz="1100" dirty="0"/>
              <a:t>.</a:t>
            </a:r>
          </a:p>
        </p:txBody>
      </p:sp>
      <p:sp>
        <p:nvSpPr>
          <p:cNvPr id="32" name="타원 31"/>
          <p:cNvSpPr/>
          <p:nvPr/>
        </p:nvSpPr>
        <p:spPr>
          <a:xfrm>
            <a:off x="6890487" y="206769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33" name="직선 연결선 32"/>
          <p:cNvCxnSpPr/>
          <p:nvPr/>
        </p:nvCxnSpPr>
        <p:spPr>
          <a:xfrm>
            <a:off x="6854428" y="285978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5" name="TextBox 4"/>
          <p:cNvSpPr txBox="1"/>
          <p:nvPr/>
        </p:nvSpPr>
        <p:spPr>
          <a:xfrm>
            <a:off x="882829" y="591530"/>
            <a:ext cx="138211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일반회원 강제탈퇴</a:t>
            </a:r>
          </a:p>
        </p:txBody>
      </p:sp>
    </p:spTree>
    <p:extLst>
      <p:ext uri="{BB962C8B-B14F-4D97-AF65-F5344CB8AC3E}">
        <p14:creationId xmlns:p14="http://schemas.microsoft.com/office/powerpoint/2010/main" val="424385452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lfo\Desktop\발표용 자료\사용자관리 검색부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1348841"/>
            <a:ext cx="6453409" cy="230302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1104685" y="151601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18085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회원 이름을 검색하면 해당 </a:t>
            </a:r>
            <a:endParaRPr lang="en-US" altLang="ko-KR" sz="1100" dirty="0"/>
          </a:p>
          <a:p>
            <a:r>
              <a:rPr lang="ko-KR" altLang="en-US" sz="1100" dirty="0"/>
              <a:t>회원의 리스트와 회원수가</a:t>
            </a:r>
            <a:endParaRPr lang="en-US" altLang="ko-KR" sz="1100" dirty="0"/>
          </a:p>
          <a:p>
            <a:r>
              <a:rPr lang="ko-KR" altLang="en-US" sz="1100" dirty="0"/>
              <a:t>출력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전체 회원 버튼을 누르면</a:t>
            </a:r>
            <a:endParaRPr lang="en-US" altLang="ko-KR" sz="1100" dirty="0"/>
          </a:p>
          <a:p>
            <a:r>
              <a:rPr lang="ko-KR" altLang="en-US" sz="1100" dirty="0"/>
              <a:t>모든 회원의 리스트와 </a:t>
            </a:r>
            <a:endParaRPr lang="en-US" altLang="ko-KR" sz="1100" dirty="0"/>
          </a:p>
          <a:p>
            <a:r>
              <a:rPr lang="ko-KR" altLang="en-US" sz="1100" dirty="0"/>
              <a:t>회원수가 출력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59322" y="14916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882829" y="591530"/>
            <a:ext cx="113685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일반 회원 검색</a:t>
            </a:r>
          </a:p>
        </p:txBody>
      </p:sp>
    </p:spTree>
    <p:extLst>
      <p:ext uri="{BB962C8B-B14F-4D97-AF65-F5344CB8AC3E}">
        <p14:creationId xmlns:p14="http://schemas.microsoft.com/office/powerpoint/2010/main" val="1640737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1380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개인 일정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박우람</a:t>
            </a: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108" y="810250"/>
            <a:ext cx="8922461" cy="421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206408" y="186194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역할분담 </a:t>
            </a:r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&amp;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일정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02.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15134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lfo\Desktop\발표용 자료\사업자관리 통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89" y="924717"/>
            <a:ext cx="4708418" cy="408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1720167" y="11128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203453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카테고리를 선택하고 검색하면</a:t>
            </a:r>
            <a:endParaRPr lang="en-US" altLang="ko-KR" sz="1100" dirty="0"/>
          </a:p>
          <a:p>
            <a:r>
              <a:rPr lang="ko-KR" altLang="en-US" sz="1100" dirty="0"/>
              <a:t>해당 사업자 리스트와 사업자수</a:t>
            </a:r>
            <a:endParaRPr lang="en-US" altLang="ko-KR" sz="1100" dirty="0"/>
          </a:p>
          <a:p>
            <a:r>
              <a:rPr lang="ko-KR" altLang="en-US" sz="1100" dirty="0"/>
              <a:t>가 출력</a:t>
            </a:r>
            <a:r>
              <a:rPr lang="en-US" altLang="ko-KR" sz="1100" dirty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177114"/>
            <a:ext cx="17283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매출현황 버튼을 클릭하면</a:t>
            </a:r>
            <a:endParaRPr lang="en-US" altLang="ko-KR" sz="1100" dirty="0"/>
          </a:p>
          <a:p>
            <a:r>
              <a:rPr lang="ko-KR" altLang="en-US" sz="1100" dirty="0"/>
              <a:t>매출현황 페이지로 이동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823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2" name="타원 21"/>
          <p:cNvSpPr/>
          <p:nvPr/>
        </p:nvSpPr>
        <p:spPr>
          <a:xfrm>
            <a:off x="5021576" y="11128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5" name="타원 24"/>
          <p:cNvSpPr/>
          <p:nvPr/>
        </p:nvSpPr>
        <p:spPr>
          <a:xfrm>
            <a:off x="1720166" y="144917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" name="직사각형 1"/>
          <p:cNvSpPr/>
          <p:nvPr/>
        </p:nvSpPr>
        <p:spPr>
          <a:xfrm>
            <a:off x="1031688" y="924717"/>
            <a:ext cx="4984531" cy="40845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158203" y="1923678"/>
            <a:ext cx="1904689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테이블은 아이디</a:t>
            </a:r>
            <a:r>
              <a:rPr lang="en-US" altLang="ko-KR" sz="1100" dirty="0"/>
              <a:t>, </a:t>
            </a:r>
            <a:r>
              <a:rPr lang="ko-KR" altLang="en-US" sz="1100" dirty="0"/>
              <a:t>회사명</a:t>
            </a:r>
            <a:r>
              <a:rPr lang="en-US" altLang="ko-KR" sz="1100" dirty="0"/>
              <a:t>, </a:t>
            </a:r>
          </a:p>
          <a:p>
            <a:r>
              <a:rPr lang="ko-KR" altLang="en-US" sz="1100" dirty="0"/>
              <a:t>대표자명</a:t>
            </a:r>
            <a:r>
              <a:rPr lang="en-US" altLang="ko-KR" sz="1100" dirty="0"/>
              <a:t>, </a:t>
            </a:r>
            <a:r>
              <a:rPr lang="ko-KR" altLang="en-US" sz="1100" dirty="0"/>
              <a:t>연락처</a:t>
            </a:r>
            <a:r>
              <a:rPr lang="en-US" altLang="ko-KR" sz="1100" dirty="0"/>
              <a:t>, </a:t>
            </a:r>
            <a:r>
              <a:rPr lang="ko-KR" altLang="en-US" sz="1100" dirty="0"/>
              <a:t>등록일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승인여부</a:t>
            </a:r>
            <a:r>
              <a:rPr lang="en-US" altLang="ko-KR" sz="1100" dirty="0"/>
              <a:t>, </a:t>
            </a:r>
            <a:r>
              <a:rPr lang="ko-KR" altLang="en-US" sz="1100" dirty="0"/>
              <a:t>승인버튼</a:t>
            </a:r>
            <a:r>
              <a:rPr lang="en-US" altLang="ko-KR" sz="1100" dirty="0"/>
              <a:t>, </a:t>
            </a:r>
          </a:p>
          <a:p>
            <a:r>
              <a:rPr lang="ko-KR" altLang="en-US" sz="1100" dirty="0"/>
              <a:t>강제탈퇴로</a:t>
            </a:r>
            <a:r>
              <a:rPr lang="en-US" altLang="ko-KR" sz="1100" dirty="0"/>
              <a:t> </a:t>
            </a:r>
            <a:r>
              <a:rPr lang="ko-KR" altLang="en-US" sz="1100" dirty="0"/>
              <a:t>구성</a:t>
            </a:r>
            <a:r>
              <a:rPr lang="en-US" altLang="ko-KR" sz="1100" dirty="0"/>
              <a:t>. </a:t>
            </a:r>
          </a:p>
          <a:p>
            <a:r>
              <a:rPr lang="ko-KR" altLang="en-US" sz="1100" dirty="0"/>
              <a:t>회사명과 등록일로 정렬가능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10</a:t>
            </a:r>
            <a:r>
              <a:rPr lang="ko-KR" altLang="en-US" sz="1100" dirty="0"/>
              <a:t>개씩 리스트가 보이도록</a:t>
            </a:r>
            <a:endParaRPr lang="en-US" altLang="ko-KR" sz="1100" dirty="0"/>
          </a:p>
          <a:p>
            <a:r>
              <a:rPr lang="ko-KR" altLang="en-US" sz="1100" dirty="0" err="1"/>
              <a:t>페이징</a:t>
            </a:r>
            <a:r>
              <a:rPr lang="ko-KR" altLang="en-US" sz="1100" dirty="0"/>
              <a:t> 구현</a:t>
            </a:r>
            <a:r>
              <a:rPr lang="en-US" altLang="ko-KR" sz="1100" dirty="0"/>
              <a:t>.</a:t>
            </a:r>
          </a:p>
        </p:txBody>
      </p:sp>
      <p:sp>
        <p:nvSpPr>
          <p:cNvPr id="19" name="타원 18"/>
          <p:cNvSpPr/>
          <p:nvPr/>
        </p:nvSpPr>
        <p:spPr>
          <a:xfrm>
            <a:off x="6883063" y="199561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6847004" y="32918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882829" y="591530"/>
            <a:ext cx="196399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회원정보관리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관리</a:t>
            </a:r>
          </a:p>
        </p:txBody>
      </p:sp>
    </p:spTree>
    <p:extLst>
      <p:ext uri="{BB962C8B-B14F-4D97-AF65-F5344CB8AC3E}">
        <p14:creationId xmlns:p14="http://schemas.microsoft.com/office/powerpoint/2010/main" val="298470989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lfo\Desktop\발표용 자료\사업자승인버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924" y="987700"/>
            <a:ext cx="4916212" cy="405345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20272" y="339502"/>
            <a:ext cx="222368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처음에 사업자가 회원가입을 하면</a:t>
            </a:r>
            <a:endParaRPr lang="en-US" altLang="ko-KR" sz="1100" dirty="0"/>
          </a:p>
          <a:p>
            <a:r>
              <a:rPr lang="ko-KR" altLang="en-US" sz="1100" dirty="0"/>
              <a:t>승인여부가 </a:t>
            </a:r>
            <a:r>
              <a:rPr lang="en-US" altLang="ko-KR" sz="1100" dirty="0"/>
              <a:t>‘N’(</a:t>
            </a:r>
            <a:r>
              <a:rPr lang="en-US" altLang="ko-KR" sz="1100" dirty="0" err="1"/>
              <a:t>sql</a:t>
            </a:r>
            <a:r>
              <a:rPr lang="ko-KR" altLang="en-US" sz="1100" dirty="0"/>
              <a:t>에서 </a:t>
            </a:r>
            <a:r>
              <a:rPr lang="en-US" altLang="ko-KR" sz="1100" dirty="0"/>
              <a:t>default</a:t>
            </a:r>
            <a:r>
              <a:rPr lang="ko-KR" altLang="en-US" sz="1100" dirty="0"/>
              <a:t>값</a:t>
            </a:r>
            <a:r>
              <a:rPr lang="en-US" altLang="ko-KR" sz="1100" dirty="0"/>
              <a:t>)</a:t>
            </a:r>
          </a:p>
          <a:p>
            <a:r>
              <a:rPr lang="ko-KR" altLang="en-US" sz="1100" dirty="0" err="1"/>
              <a:t>으로</a:t>
            </a:r>
            <a:r>
              <a:rPr lang="ko-KR" altLang="en-US" sz="1100" dirty="0"/>
              <a:t> </a:t>
            </a:r>
            <a:r>
              <a:rPr lang="en-US" altLang="ko-KR" sz="1100" dirty="0"/>
              <a:t>insert</a:t>
            </a:r>
            <a:r>
              <a:rPr lang="ko-KR" altLang="en-US" sz="1100" dirty="0"/>
              <a:t>되어 로그인 불가능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769223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747133" y="4584584"/>
            <a:ext cx="5049003" cy="4570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5069003" y="451596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7" name="타원 16"/>
          <p:cNvSpPr/>
          <p:nvPr/>
        </p:nvSpPr>
        <p:spPr>
          <a:xfrm>
            <a:off x="4499992" y="257175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6" name="TextBox 15"/>
          <p:cNvSpPr txBox="1"/>
          <p:nvPr/>
        </p:nvSpPr>
        <p:spPr>
          <a:xfrm>
            <a:off x="7022045" y="1131590"/>
            <a:ext cx="224612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승인버튼을 누르면 확인 창이 뜨고</a:t>
            </a:r>
            <a:endParaRPr lang="en-US" altLang="ko-KR" sz="1100" dirty="0"/>
          </a:p>
          <a:p>
            <a:r>
              <a:rPr lang="ko-KR" altLang="en-US" sz="1100" dirty="0"/>
              <a:t>확인 시 해당 버튼의 사업자 </a:t>
            </a:r>
            <a:endParaRPr lang="en-US" altLang="ko-KR" sz="1100" dirty="0"/>
          </a:p>
          <a:p>
            <a:r>
              <a:rPr lang="ko-KR" altLang="en-US" sz="1100" dirty="0" err="1"/>
              <a:t>이메일이</a:t>
            </a:r>
            <a:r>
              <a:rPr lang="ko-KR" altLang="en-US" sz="1100" dirty="0"/>
              <a:t> </a:t>
            </a:r>
            <a:r>
              <a:rPr lang="en-US" altLang="ko-KR" sz="1100" dirty="0"/>
              <a:t>Controller</a:t>
            </a:r>
            <a:r>
              <a:rPr lang="ko-KR" altLang="en-US" sz="1100" dirty="0"/>
              <a:t>에 보내지고</a:t>
            </a:r>
            <a:endParaRPr lang="en-US" altLang="ko-KR" sz="1100" dirty="0"/>
          </a:p>
          <a:p>
            <a:r>
              <a:rPr lang="en-US" altLang="ko-KR" sz="1100" dirty="0"/>
              <a:t>Update</a:t>
            </a:r>
            <a:r>
              <a:rPr lang="ko-KR" altLang="en-US" sz="1100" dirty="0"/>
              <a:t>쿼리 문을 통해 승인여부가</a:t>
            </a:r>
            <a:endParaRPr lang="en-US" altLang="ko-KR" sz="1100" dirty="0"/>
          </a:p>
          <a:p>
            <a:r>
              <a:rPr lang="en-US" altLang="ko-KR" sz="1100" dirty="0"/>
              <a:t>‘N’</a:t>
            </a:r>
            <a:r>
              <a:rPr lang="ko-KR" altLang="en-US" sz="1100" dirty="0"/>
              <a:t>에서 </a:t>
            </a:r>
            <a:r>
              <a:rPr lang="en-US" altLang="ko-KR" sz="1100" dirty="0"/>
              <a:t>‘Y’</a:t>
            </a:r>
            <a:r>
              <a:rPr lang="ko-KR" altLang="en-US" sz="1100" dirty="0"/>
              <a:t>로 수정되고 사업자는</a:t>
            </a:r>
            <a:endParaRPr lang="en-US" altLang="ko-KR" sz="1100" dirty="0"/>
          </a:p>
          <a:p>
            <a:r>
              <a:rPr lang="ko-KR" altLang="en-US" sz="1100" dirty="0"/>
              <a:t>로그인 가능</a:t>
            </a:r>
            <a:r>
              <a:rPr lang="en-US" altLang="ko-KR" sz="1100" dirty="0"/>
              <a:t>.</a:t>
            </a:r>
          </a:p>
        </p:txBody>
      </p:sp>
      <p:sp>
        <p:nvSpPr>
          <p:cNvPr id="18" name="타원 17"/>
          <p:cNvSpPr/>
          <p:nvPr/>
        </p:nvSpPr>
        <p:spPr>
          <a:xfrm>
            <a:off x="6770996" y="121206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6837698" y="228371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1" name="TextBox 4"/>
          <p:cNvSpPr txBox="1"/>
          <p:nvPr/>
        </p:nvSpPr>
        <p:spPr>
          <a:xfrm>
            <a:off x="882829" y="591530"/>
            <a:ext cx="94929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승인</a:t>
            </a:r>
          </a:p>
        </p:txBody>
      </p:sp>
    </p:spTree>
    <p:extLst>
      <p:ext uri="{BB962C8B-B14F-4D97-AF65-F5344CB8AC3E}">
        <p14:creationId xmlns:p14="http://schemas.microsoft.com/office/powerpoint/2010/main" val="98049268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9502"/>
            <a:ext cx="2034531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위의 테이블에서 승인버튼 </a:t>
            </a:r>
            <a:endParaRPr lang="en-US" altLang="ko-KR" sz="1100" dirty="0"/>
          </a:p>
          <a:p>
            <a:r>
              <a:rPr lang="ko-KR" altLang="en-US" sz="1100" dirty="0"/>
              <a:t>클릭 시 해당 사업자에게 </a:t>
            </a:r>
            <a:endParaRPr lang="en-US" altLang="ko-KR" sz="1100" dirty="0"/>
          </a:p>
          <a:p>
            <a:r>
              <a:rPr lang="ko-KR" altLang="en-US" sz="1100" dirty="0"/>
              <a:t>승인 완료 메일을 보내고</a:t>
            </a:r>
            <a:endParaRPr lang="en-US" altLang="ko-KR" sz="1100" dirty="0"/>
          </a:p>
          <a:p>
            <a:r>
              <a:rPr lang="ko-KR" altLang="en-US" sz="1100" dirty="0"/>
              <a:t>아래의 테이블처럼 승인버튼이</a:t>
            </a:r>
            <a:endParaRPr lang="en-US" altLang="ko-KR" sz="1100" dirty="0"/>
          </a:p>
          <a:p>
            <a:r>
              <a:rPr lang="ko-KR" altLang="en-US" sz="1100" dirty="0"/>
              <a:t>승인완료 텍스트로 바뀜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8194" name="Picture 2" descr="C:\Users\alfo\Desktop\발표용 자료\사업자승인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58" y="1064343"/>
            <a:ext cx="5150902" cy="43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alfo\Desktop\발표용 자료\사업자승인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60" y="4510012"/>
            <a:ext cx="5556002" cy="41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alfo\Desktop\발표용 자료\승인후 이메일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99" y="2175705"/>
            <a:ext cx="557212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78158" y="1064343"/>
            <a:ext cx="5273962" cy="4395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69046" y="4483918"/>
            <a:ext cx="5659299" cy="4395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28438" y="2031689"/>
            <a:ext cx="5467698" cy="1800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52634" y="8677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77389" y="18299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6" name="아래쪽 화살표 5"/>
          <p:cNvSpPr/>
          <p:nvPr/>
        </p:nvSpPr>
        <p:spPr>
          <a:xfrm>
            <a:off x="2902706" y="1608001"/>
            <a:ext cx="112433" cy="3475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아래쪽 화살표 21"/>
          <p:cNvSpPr/>
          <p:nvPr/>
        </p:nvSpPr>
        <p:spPr>
          <a:xfrm>
            <a:off x="2903506" y="4023103"/>
            <a:ext cx="112433" cy="3475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4264" y="424510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0" name="TextBox 19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1" name="TextBox 4"/>
          <p:cNvSpPr txBox="1"/>
          <p:nvPr/>
        </p:nvSpPr>
        <p:spPr>
          <a:xfrm>
            <a:off x="882829" y="591530"/>
            <a:ext cx="152477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승인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이메일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7591386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9502"/>
            <a:ext cx="18357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보내는 </a:t>
            </a:r>
            <a:r>
              <a:rPr lang="ko-KR" altLang="en-US" sz="1100" dirty="0" err="1"/>
              <a:t>이메일을</a:t>
            </a:r>
            <a:r>
              <a:rPr lang="ko-KR" altLang="en-US" sz="1100" dirty="0"/>
              <a:t> 설정하고</a:t>
            </a:r>
            <a:endParaRPr lang="en-US" altLang="ko-KR" sz="1100" dirty="0"/>
          </a:p>
          <a:p>
            <a:r>
              <a:rPr lang="ko-KR" altLang="en-US" sz="1100" dirty="0"/>
              <a:t>승인버튼을 통해 받은 </a:t>
            </a:r>
            <a:endParaRPr lang="en-US" altLang="ko-KR" sz="1100" dirty="0"/>
          </a:p>
          <a:p>
            <a:r>
              <a:rPr lang="ko-KR" altLang="en-US" sz="1100" dirty="0"/>
              <a:t>사용자 </a:t>
            </a:r>
            <a:r>
              <a:rPr lang="ko-KR" altLang="en-US" sz="1100" dirty="0" err="1"/>
              <a:t>이메일로</a:t>
            </a:r>
            <a:r>
              <a:rPr lang="ko-KR" altLang="en-US" sz="1100" dirty="0"/>
              <a:t> 메일 발송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밑줄의 주소를 보내 받은 </a:t>
            </a:r>
            <a:endParaRPr lang="en-US" altLang="ko-KR" sz="1100" dirty="0"/>
          </a:p>
          <a:p>
            <a:r>
              <a:rPr lang="ko-KR" altLang="en-US" sz="1100" dirty="0"/>
              <a:t>메일에서 바로 </a:t>
            </a:r>
            <a:r>
              <a:rPr lang="en-US" altLang="ko-KR" sz="1100" dirty="0" err="1"/>
              <a:t>activillage</a:t>
            </a:r>
            <a:r>
              <a:rPr lang="ko-KR" altLang="en-US" sz="1100" dirty="0"/>
              <a:t>로</a:t>
            </a:r>
            <a:endParaRPr lang="en-US" altLang="ko-KR" sz="1100" dirty="0"/>
          </a:p>
          <a:p>
            <a:r>
              <a:rPr lang="ko-KR" altLang="en-US" sz="1100" dirty="0"/>
              <a:t>이동할 수 있게 함</a:t>
            </a:r>
            <a:r>
              <a:rPr lang="en-US" altLang="ko-KR" sz="1100" dirty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678447"/>
            <a:ext cx="20425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메일발송 후 </a:t>
            </a:r>
            <a:r>
              <a:rPr lang="en-US" altLang="ko-KR" sz="1100" dirty="0"/>
              <a:t>update </a:t>
            </a:r>
            <a:r>
              <a:rPr lang="ko-KR" altLang="en-US" sz="1100" dirty="0"/>
              <a:t>쿼리 문을 </a:t>
            </a:r>
            <a:endParaRPr lang="en-US" altLang="ko-KR" sz="1100" dirty="0"/>
          </a:p>
          <a:p>
            <a:r>
              <a:rPr lang="ko-KR" altLang="en-US" sz="1100" dirty="0"/>
              <a:t>통해 승인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75038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4916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28371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9218" name="Picture 2" descr="C:\Users\alfo\Desktop\발표용 자료\코딩사업자승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39" y="892186"/>
            <a:ext cx="4671585" cy="408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822407" y="116435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927217" y="363131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" name="직사각형 1"/>
          <p:cNvSpPr/>
          <p:nvPr/>
        </p:nvSpPr>
        <p:spPr>
          <a:xfrm>
            <a:off x="1073456" y="1228571"/>
            <a:ext cx="4544568" cy="182668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178267" y="3631319"/>
            <a:ext cx="3393734" cy="108012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1680" y="1833842"/>
            <a:ext cx="1590551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0" name="TextBox 4"/>
          <p:cNvSpPr txBox="1"/>
          <p:nvPr/>
        </p:nvSpPr>
        <p:spPr>
          <a:xfrm>
            <a:off x="882829" y="591530"/>
            <a:ext cx="128112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승인 코딩</a:t>
            </a:r>
          </a:p>
        </p:txBody>
      </p:sp>
    </p:spTree>
    <p:extLst>
      <p:ext uri="{BB962C8B-B14F-4D97-AF65-F5344CB8AC3E}">
        <p14:creationId xmlns:p14="http://schemas.microsoft.com/office/powerpoint/2010/main" val="414959533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12292" name="Picture 4" descr="C:\Users\alfo\Desktop\발표용 자료\사업자 강제탈퇴버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92557"/>
            <a:ext cx="4945400" cy="323181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 descr="C:\Users\alfo\Desktop\발표용 자료\사용자정상탈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211710"/>
            <a:ext cx="3050934" cy="96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alfo\Desktop\발표용 자료\사업자탈퇴실패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177114"/>
            <a:ext cx="3057549" cy="957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타원 19"/>
          <p:cNvSpPr/>
          <p:nvPr/>
        </p:nvSpPr>
        <p:spPr>
          <a:xfrm>
            <a:off x="4427984" y="408391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1" name="타원 20"/>
          <p:cNvSpPr/>
          <p:nvPr/>
        </p:nvSpPr>
        <p:spPr>
          <a:xfrm>
            <a:off x="3294347" y="105158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2" name="타원 21"/>
          <p:cNvSpPr/>
          <p:nvPr/>
        </p:nvSpPr>
        <p:spPr>
          <a:xfrm>
            <a:off x="3366355" y="221375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198003" y="135695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3059832" y="1500097"/>
            <a:ext cx="360040" cy="4235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2902706" y="2339282"/>
            <a:ext cx="589173" cy="3529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120841" y="339502"/>
            <a:ext cx="20970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버튼 클릭 시 확인 창이 뜨고</a:t>
            </a:r>
            <a:endParaRPr lang="en-US" altLang="ko-KR" sz="1100" dirty="0"/>
          </a:p>
          <a:p>
            <a:r>
              <a:rPr lang="ko-KR" altLang="en-US" sz="1100" dirty="0"/>
              <a:t>확인을 누르면</a:t>
            </a:r>
            <a:r>
              <a:rPr lang="en-US" altLang="ko-KR" sz="1100" dirty="0"/>
              <a:t> </a:t>
            </a:r>
            <a:r>
              <a:rPr lang="ko-KR" altLang="en-US" sz="1100" dirty="0"/>
              <a:t>해당 버튼에 </a:t>
            </a:r>
            <a:endParaRPr lang="en-US" altLang="ko-KR" sz="1100" dirty="0"/>
          </a:p>
          <a:p>
            <a:r>
              <a:rPr lang="ko-KR" altLang="en-US" sz="1100" dirty="0"/>
              <a:t>해당하는 </a:t>
            </a:r>
            <a:r>
              <a:rPr lang="en-US" altLang="ko-KR" sz="1100" dirty="0"/>
              <a:t>‘</a:t>
            </a:r>
            <a:r>
              <a:rPr lang="ko-KR" altLang="en-US" sz="1100" dirty="0"/>
              <a:t>사업자 </a:t>
            </a:r>
            <a:r>
              <a:rPr lang="ko-KR" altLang="en-US" sz="1100" dirty="0" err="1"/>
              <a:t>이메일</a:t>
            </a:r>
            <a:r>
              <a:rPr lang="en-US" altLang="ko-KR" sz="1100" dirty="0"/>
              <a:t>’</a:t>
            </a:r>
            <a:r>
              <a:rPr lang="ko-KR" altLang="en-US" sz="1100" dirty="0"/>
              <a:t>을</a:t>
            </a:r>
            <a:endParaRPr lang="en-US" altLang="ko-KR" sz="1100" dirty="0"/>
          </a:p>
          <a:p>
            <a:r>
              <a:rPr lang="en-US" altLang="ko-KR" sz="1100" dirty="0"/>
              <a:t>Controller</a:t>
            </a:r>
            <a:r>
              <a:rPr lang="ko-KR" altLang="en-US" sz="1100" dirty="0"/>
              <a:t>에 넘겨 </a:t>
            </a:r>
            <a:r>
              <a:rPr lang="en-US" altLang="ko-KR" sz="1100" dirty="0"/>
              <a:t> </a:t>
            </a:r>
            <a:r>
              <a:rPr lang="ko-KR" altLang="en-US" sz="1100" dirty="0"/>
              <a:t>탈퇴를 진행 </a:t>
            </a:r>
            <a:endParaRPr lang="en-US" altLang="ko-KR" sz="1100" dirty="0"/>
          </a:p>
        </p:txBody>
      </p:sp>
      <p:sp>
        <p:nvSpPr>
          <p:cNvPr id="48" name="TextBox 47"/>
          <p:cNvSpPr txBox="1"/>
          <p:nvPr/>
        </p:nvSpPr>
        <p:spPr>
          <a:xfrm>
            <a:off x="7147124" y="1251506"/>
            <a:ext cx="203453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쿼리 문을 통해 해당 사업자의 </a:t>
            </a:r>
            <a:endParaRPr lang="en-US" altLang="ko-KR" sz="1100" dirty="0"/>
          </a:p>
          <a:p>
            <a:r>
              <a:rPr lang="ko-KR" altLang="en-US" sz="1100" dirty="0"/>
              <a:t>상품에 예약중인 고객이 있으면</a:t>
            </a:r>
            <a:endParaRPr lang="en-US" altLang="ko-KR" sz="1100" dirty="0"/>
          </a:p>
          <a:p>
            <a:r>
              <a:rPr lang="ko-KR" altLang="en-US" sz="1100" dirty="0"/>
              <a:t>경고 창</a:t>
            </a:r>
            <a:endParaRPr lang="en-US" altLang="ko-KR" sz="1100" dirty="0"/>
          </a:p>
        </p:txBody>
      </p:sp>
      <p:sp>
        <p:nvSpPr>
          <p:cNvPr id="49" name="타원 48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50" name="타원 49"/>
          <p:cNvSpPr/>
          <p:nvPr/>
        </p:nvSpPr>
        <p:spPr>
          <a:xfrm>
            <a:off x="6871984" y="131258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51" name="직선 연결선 50"/>
          <p:cNvCxnSpPr/>
          <p:nvPr/>
        </p:nvCxnSpPr>
        <p:spPr>
          <a:xfrm>
            <a:off x="6835925" y="120359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6835925" y="192367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165626" y="1996847"/>
            <a:ext cx="1768433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예약중인 고객이 없으면 </a:t>
            </a:r>
            <a:endParaRPr lang="en-US" altLang="ko-KR" sz="1100" dirty="0"/>
          </a:p>
          <a:p>
            <a:r>
              <a:rPr lang="ko-KR" altLang="en-US" sz="1100" dirty="0"/>
              <a:t>위의 사용자 탈퇴와 다르게</a:t>
            </a:r>
            <a:endParaRPr lang="en-US" altLang="ko-KR" sz="1100" dirty="0"/>
          </a:p>
          <a:p>
            <a:r>
              <a:rPr lang="en-US" altLang="ko-KR" sz="1100" dirty="0"/>
              <a:t>Update </a:t>
            </a:r>
            <a:r>
              <a:rPr lang="ko-KR" altLang="en-US" sz="1100" dirty="0"/>
              <a:t>쿼리 문을 통해</a:t>
            </a:r>
            <a:endParaRPr lang="en-US" altLang="ko-KR" sz="1100" dirty="0"/>
          </a:p>
          <a:p>
            <a:r>
              <a:rPr lang="ko-KR" altLang="en-US" sz="1100" dirty="0"/>
              <a:t>해당 사업자의 모든 게시된</a:t>
            </a:r>
            <a:endParaRPr lang="en-US" altLang="ko-KR" sz="1100" dirty="0"/>
          </a:p>
          <a:p>
            <a:r>
              <a:rPr lang="ko-KR" altLang="en-US" sz="1100" dirty="0"/>
              <a:t>상품이 내려지고 </a:t>
            </a:r>
            <a:endParaRPr lang="en-US" altLang="ko-KR" sz="1100" dirty="0"/>
          </a:p>
          <a:p>
            <a:r>
              <a:rPr lang="en-US" altLang="ko-KR" sz="1100" dirty="0"/>
              <a:t>Update </a:t>
            </a:r>
            <a:r>
              <a:rPr lang="ko-KR" altLang="en-US" sz="1100" dirty="0"/>
              <a:t>쿼리를 통해 </a:t>
            </a:r>
            <a:endParaRPr lang="en-US" altLang="ko-KR" sz="1100" dirty="0"/>
          </a:p>
          <a:p>
            <a:r>
              <a:rPr lang="ko-KR" altLang="en-US" sz="1100" dirty="0"/>
              <a:t>탈퇴여부가 </a:t>
            </a:r>
            <a:r>
              <a:rPr lang="en-US" altLang="ko-KR" sz="1100" dirty="0"/>
              <a:t>‘N’</a:t>
            </a:r>
            <a:r>
              <a:rPr lang="ko-KR" altLang="en-US" sz="1100" dirty="0"/>
              <a:t>에서</a:t>
            </a:r>
            <a:endParaRPr lang="en-US" altLang="ko-KR" sz="1100" dirty="0"/>
          </a:p>
          <a:p>
            <a:r>
              <a:rPr lang="en-US" altLang="ko-KR" sz="1100" dirty="0"/>
              <a:t>‘Y’</a:t>
            </a:r>
            <a:r>
              <a:rPr lang="ko-KR" altLang="en-US" sz="1100" dirty="0"/>
              <a:t>로 바뀌고 알림 창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</p:txBody>
      </p:sp>
      <p:sp>
        <p:nvSpPr>
          <p:cNvPr id="54" name="타원 53"/>
          <p:cNvSpPr/>
          <p:nvPr/>
        </p:nvSpPr>
        <p:spPr>
          <a:xfrm>
            <a:off x="6890487" y="206769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55" name="직선 연결선 54"/>
          <p:cNvCxnSpPr/>
          <p:nvPr/>
        </p:nvCxnSpPr>
        <p:spPr>
          <a:xfrm>
            <a:off x="6835925" y="350785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5" name="TextBox 4"/>
          <p:cNvSpPr txBox="1"/>
          <p:nvPr/>
        </p:nvSpPr>
        <p:spPr>
          <a:xfrm>
            <a:off x="882829" y="591530"/>
            <a:ext cx="128112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강제 탈퇴</a:t>
            </a:r>
          </a:p>
        </p:txBody>
      </p:sp>
    </p:spTree>
    <p:extLst>
      <p:ext uri="{BB962C8B-B14F-4D97-AF65-F5344CB8AC3E}">
        <p14:creationId xmlns:p14="http://schemas.microsoft.com/office/powerpoint/2010/main" val="180258703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9502"/>
            <a:ext cx="1854995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매출현황 테이블은 회사명</a:t>
            </a:r>
            <a:r>
              <a:rPr lang="en-US" altLang="ko-KR" sz="1100" dirty="0"/>
              <a:t>, </a:t>
            </a:r>
          </a:p>
          <a:p>
            <a:r>
              <a:rPr lang="ko-KR" altLang="en-US" sz="1100" dirty="0"/>
              <a:t>등록일</a:t>
            </a:r>
            <a:r>
              <a:rPr lang="en-US" altLang="ko-KR" sz="1100" dirty="0"/>
              <a:t>, </a:t>
            </a:r>
            <a:r>
              <a:rPr lang="ko-KR" altLang="en-US" sz="1100" dirty="0"/>
              <a:t>올해 매출</a:t>
            </a:r>
            <a:r>
              <a:rPr lang="en-US" altLang="ko-KR" sz="1100" dirty="0"/>
              <a:t>, </a:t>
            </a:r>
            <a:r>
              <a:rPr lang="ko-KR" altLang="en-US" sz="1100" dirty="0"/>
              <a:t>매출확인</a:t>
            </a:r>
            <a:endParaRPr lang="en-US" altLang="ko-KR" sz="1100" dirty="0"/>
          </a:p>
          <a:p>
            <a:r>
              <a:rPr lang="ko-KR" altLang="en-US" sz="1100" dirty="0" err="1"/>
              <a:t>으로</a:t>
            </a:r>
            <a:r>
              <a:rPr lang="ko-KR" altLang="en-US" sz="1100" dirty="0"/>
              <a:t> 구성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올해 매출 순으로 정렬가능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데이터는 </a:t>
            </a:r>
            <a:r>
              <a:rPr lang="en-US" altLang="ko-KR" sz="1100" dirty="0"/>
              <a:t>10</a:t>
            </a:r>
            <a:r>
              <a:rPr lang="ko-KR" altLang="en-US" sz="1100" dirty="0"/>
              <a:t>개씩 </a:t>
            </a:r>
            <a:r>
              <a:rPr lang="ko-KR" altLang="en-US" sz="1100" dirty="0" err="1"/>
              <a:t>페이징</a:t>
            </a:r>
            <a:r>
              <a:rPr lang="en-US" altLang="ko-KR" sz="1100" dirty="0"/>
              <a:t>.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462423"/>
            <a:ext cx="194155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총 연별 매출 클릭 시 아래의</a:t>
            </a:r>
            <a:endParaRPr lang="en-US" altLang="ko-KR" sz="1100" dirty="0"/>
          </a:p>
          <a:p>
            <a:r>
              <a:rPr lang="ko-KR" altLang="en-US" sz="1100" dirty="0"/>
              <a:t>바 차트가 모든 사업자의 매출</a:t>
            </a:r>
            <a:endParaRPr lang="en-US" altLang="ko-KR" sz="1100" dirty="0"/>
          </a:p>
          <a:p>
            <a:r>
              <a:rPr lang="ko-KR" altLang="en-US" sz="1100" dirty="0"/>
              <a:t>합계가 연도별로 나옴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53435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06769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32" name="타원 31"/>
          <p:cNvSpPr/>
          <p:nvPr/>
        </p:nvSpPr>
        <p:spPr>
          <a:xfrm>
            <a:off x="2483768" y="329182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4" name="타원 33"/>
          <p:cNvSpPr/>
          <p:nvPr/>
        </p:nvSpPr>
        <p:spPr>
          <a:xfrm>
            <a:off x="4644008" y="292278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19" name="TextBox 18"/>
          <p:cNvSpPr txBox="1"/>
          <p:nvPr/>
        </p:nvSpPr>
        <p:spPr>
          <a:xfrm>
            <a:off x="7158203" y="2211710"/>
            <a:ext cx="194155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Option</a:t>
            </a:r>
            <a:r>
              <a:rPr lang="ko-KR" altLang="en-US" sz="1100" dirty="0"/>
              <a:t>버튼은 매출이 있는 </a:t>
            </a:r>
            <a:endParaRPr lang="en-US" altLang="ko-KR" sz="1100" dirty="0"/>
          </a:p>
          <a:p>
            <a:r>
              <a:rPr lang="ko-KR" altLang="en-US" sz="1100" dirty="0"/>
              <a:t>년도만 선택 가능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월 매출 버튼 클릭 시 </a:t>
            </a:r>
            <a:endParaRPr lang="en-US" altLang="ko-KR" sz="1100" dirty="0"/>
          </a:p>
          <a:p>
            <a:r>
              <a:rPr lang="ko-KR" altLang="en-US" sz="1100" dirty="0"/>
              <a:t>아래의 바 차트에 해당 년도에</a:t>
            </a:r>
            <a:endParaRPr lang="en-US" altLang="ko-KR" sz="1100" dirty="0"/>
          </a:p>
          <a:p>
            <a:r>
              <a:rPr lang="ko-KR" altLang="en-US" sz="1100" dirty="0"/>
              <a:t>해당하는 월 매출이 나옴</a:t>
            </a:r>
            <a:r>
              <a:rPr lang="en-US" altLang="ko-KR" sz="1100" dirty="0"/>
              <a:t>.</a:t>
            </a:r>
          </a:p>
        </p:txBody>
      </p:sp>
      <p:sp>
        <p:nvSpPr>
          <p:cNvPr id="20" name="타원 19"/>
          <p:cNvSpPr/>
          <p:nvPr/>
        </p:nvSpPr>
        <p:spPr>
          <a:xfrm>
            <a:off x="6883063" y="228364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47004" y="321982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alfo\Desktop\매출현황 통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118" y="948617"/>
            <a:ext cx="5110611" cy="412418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lfo\Desktop\월매출 통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57" y="3582584"/>
            <a:ext cx="2507482" cy="120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타원 32"/>
          <p:cNvSpPr/>
          <p:nvPr/>
        </p:nvSpPr>
        <p:spPr>
          <a:xfrm>
            <a:off x="1815694" y="354287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17" name="타원 16"/>
          <p:cNvSpPr/>
          <p:nvPr/>
        </p:nvSpPr>
        <p:spPr>
          <a:xfrm>
            <a:off x="884469" y="140949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4" name="타원 23"/>
          <p:cNvSpPr/>
          <p:nvPr/>
        </p:nvSpPr>
        <p:spPr>
          <a:xfrm>
            <a:off x="884469" y="96430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2" name="TextBox 2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5" name="TextBox 4"/>
          <p:cNvSpPr txBox="1"/>
          <p:nvPr/>
        </p:nvSpPr>
        <p:spPr>
          <a:xfrm>
            <a:off x="882829" y="591530"/>
            <a:ext cx="76174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매출현황</a:t>
            </a:r>
          </a:p>
        </p:txBody>
      </p:sp>
    </p:spTree>
    <p:extLst>
      <p:ext uri="{BB962C8B-B14F-4D97-AF65-F5344CB8AC3E}">
        <p14:creationId xmlns:p14="http://schemas.microsoft.com/office/powerpoint/2010/main" val="7123848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C:\Users\alfo\Desktop\매출현황 통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65" y="922051"/>
            <a:ext cx="5110611" cy="412418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4967065" y="22299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19511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연별매출 버튼 클릭 시 해당 </a:t>
            </a:r>
            <a:endParaRPr lang="en-US" altLang="ko-KR" sz="1100" dirty="0"/>
          </a:p>
          <a:p>
            <a:r>
              <a:rPr lang="ko-KR" altLang="en-US" sz="1100" dirty="0"/>
              <a:t>회사명을 </a:t>
            </a:r>
            <a:r>
              <a:rPr lang="en-US" altLang="ko-KR" sz="1100" dirty="0"/>
              <a:t>controller</a:t>
            </a:r>
            <a:r>
              <a:rPr lang="ko-KR" altLang="en-US" sz="1100" dirty="0"/>
              <a:t>에 보내고</a:t>
            </a:r>
            <a:endParaRPr lang="en-US" altLang="ko-KR" sz="1100" dirty="0"/>
          </a:p>
          <a:p>
            <a:r>
              <a:rPr lang="ko-KR" altLang="en-US" sz="1100" dirty="0"/>
              <a:t>아래의 바 차트에 해당 회사의</a:t>
            </a:r>
            <a:endParaRPr lang="en-US" altLang="ko-KR" sz="1100" dirty="0"/>
          </a:p>
          <a:p>
            <a:r>
              <a:rPr lang="ko-KR" altLang="en-US" sz="1100" dirty="0"/>
              <a:t>연도별 매출을 띄움</a:t>
            </a:r>
            <a:r>
              <a:rPr lang="en-US" altLang="ko-KR" sz="1100" dirty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318407"/>
            <a:ext cx="194155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Option</a:t>
            </a:r>
            <a:r>
              <a:rPr lang="ko-KR" altLang="en-US" sz="1100" dirty="0"/>
              <a:t>은 해당 회사의 </a:t>
            </a:r>
            <a:endParaRPr lang="en-US" altLang="ko-KR" sz="1100" dirty="0"/>
          </a:p>
          <a:p>
            <a:r>
              <a:rPr lang="ko-KR" altLang="en-US" sz="1100" dirty="0"/>
              <a:t>연 매출이 있는 연도만 나오고</a:t>
            </a:r>
            <a:endParaRPr lang="en-US" altLang="ko-KR" sz="1100" dirty="0"/>
          </a:p>
          <a:p>
            <a:r>
              <a:rPr lang="ko-KR" altLang="en-US" sz="1100" dirty="0"/>
              <a:t>월 매출 버튼 클릭 시 해당 </a:t>
            </a:r>
            <a:endParaRPr lang="en-US" altLang="ko-KR" sz="1100" dirty="0"/>
          </a:p>
          <a:p>
            <a:r>
              <a:rPr lang="ko-KR" altLang="en-US" sz="1100" dirty="0"/>
              <a:t>회사의 선택한 년도의 </a:t>
            </a:r>
            <a:r>
              <a:rPr lang="ko-KR" altLang="en-US" sz="1100" dirty="0" err="1"/>
              <a:t>월매출</a:t>
            </a:r>
            <a:endParaRPr lang="en-US" altLang="ko-KR" sz="1100" dirty="0"/>
          </a:p>
          <a:p>
            <a:r>
              <a:rPr lang="ko-KR" altLang="en-US" sz="1100" dirty="0"/>
              <a:t>만 바 차트에 띄움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3903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1315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35572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51520" y="2708416"/>
            <a:ext cx="2966454" cy="19515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213825" y="2708416"/>
            <a:ext cx="3251279" cy="19515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alfo\Desktop\회사연매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92" y="2754579"/>
            <a:ext cx="2873969" cy="189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lfo\Desktop\회사월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036" y="2749236"/>
            <a:ext cx="3127696" cy="189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타원 23"/>
          <p:cNvSpPr/>
          <p:nvPr/>
        </p:nvSpPr>
        <p:spPr>
          <a:xfrm>
            <a:off x="206167" y="258289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3433985" y="263476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1073456" y="2582891"/>
            <a:ext cx="49387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2" name="TextBox 4"/>
          <p:cNvSpPr txBox="1"/>
          <p:nvPr/>
        </p:nvSpPr>
        <p:spPr>
          <a:xfrm>
            <a:off x="882829" y="591530"/>
            <a:ext cx="94929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회사별 통계</a:t>
            </a:r>
          </a:p>
        </p:txBody>
      </p:sp>
    </p:spTree>
    <p:extLst>
      <p:ext uri="{BB962C8B-B14F-4D97-AF65-F5344CB8AC3E}">
        <p14:creationId xmlns:p14="http://schemas.microsoft.com/office/powerpoint/2010/main" val="108023800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59334" y="1539359"/>
            <a:ext cx="256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spc="-150" dirty="0">
                <a:solidFill>
                  <a:schemeClr val="bg1"/>
                </a:solidFill>
              </a:rPr>
              <a:t>10</a:t>
            </a:r>
            <a:endParaRPr lang="ko-KR" altLang="en-US" sz="900" spc="-15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92280" y="339502"/>
            <a:ext cx="17155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먼저 각 회사의 올해 매출 </a:t>
            </a:r>
            <a:endParaRPr lang="en-US" altLang="ko-KR" sz="1100" dirty="0"/>
          </a:p>
          <a:p>
            <a:r>
              <a:rPr lang="ko-KR" altLang="en-US" sz="1100" dirty="0"/>
              <a:t>리스트를 </a:t>
            </a:r>
            <a:r>
              <a:rPr lang="en-US" altLang="ko-KR" sz="1100" dirty="0"/>
              <a:t>select</a:t>
            </a:r>
            <a:r>
              <a:rPr lang="ko-KR" altLang="en-US" sz="1100" dirty="0"/>
              <a:t>함</a:t>
            </a:r>
            <a:r>
              <a:rPr lang="en-US" altLang="ko-KR" sz="1100" dirty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92280" y="1059582"/>
            <a:ext cx="198163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Select</a:t>
            </a:r>
            <a:r>
              <a:rPr lang="ko-KR" altLang="en-US" sz="1100" dirty="0"/>
              <a:t>쿼리 문으로 연 매출을 </a:t>
            </a:r>
            <a:endParaRPr lang="en-US" altLang="ko-KR" sz="1100" dirty="0"/>
          </a:p>
          <a:p>
            <a:r>
              <a:rPr lang="ko-KR" altLang="en-US" sz="1100" dirty="0"/>
              <a:t>불러와 배열에 넣고 바 차트를 </a:t>
            </a:r>
            <a:endParaRPr lang="en-US" altLang="ko-KR" sz="1100" dirty="0"/>
          </a:p>
          <a:p>
            <a:r>
              <a:rPr lang="ko-KR" altLang="en-US" sz="1100" dirty="0"/>
              <a:t>만들어 서버에 저장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04248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04248" y="11315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155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7966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14338" name="Picture 2" descr="C:\Users\alfo\Desktop\코딩 매출현황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00" y="901923"/>
            <a:ext cx="5616624" cy="410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427467" y="165228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431619" y="235114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8" name="타원 17"/>
          <p:cNvSpPr/>
          <p:nvPr/>
        </p:nvSpPr>
        <p:spPr>
          <a:xfrm>
            <a:off x="427467" y="307122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" name="직사각형 1"/>
          <p:cNvSpPr/>
          <p:nvPr/>
        </p:nvSpPr>
        <p:spPr>
          <a:xfrm>
            <a:off x="750524" y="1539359"/>
            <a:ext cx="4423091" cy="818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56565" y="2398598"/>
            <a:ext cx="4417201" cy="46766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36598" y="3026221"/>
            <a:ext cx="5419578" cy="105311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7092280" y="1923678"/>
            <a:ext cx="2020105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앞의 월 매출 버튼을 누르면 </a:t>
            </a:r>
            <a:endParaRPr lang="en-US" altLang="ko-KR" sz="1100" dirty="0"/>
          </a:p>
          <a:p>
            <a:r>
              <a:rPr lang="ko-KR" altLang="en-US" sz="1100" dirty="0"/>
              <a:t>선택한 년도가 같이 보내지고</a:t>
            </a:r>
            <a:endParaRPr lang="en-US" altLang="ko-KR" sz="1100" dirty="0"/>
          </a:p>
          <a:p>
            <a:r>
              <a:rPr lang="ko-KR" altLang="en-US" sz="1100" dirty="0"/>
              <a:t>년도를 받아오면 </a:t>
            </a:r>
            <a:r>
              <a:rPr lang="en-US" altLang="ko-KR" sz="1100" dirty="0"/>
              <a:t>Select</a:t>
            </a:r>
            <a:r>
              <a:rPr lang="ko-KR" altLang="en-US" sz="1100" dirty="0"/>
              <a:t>쿼리 문</a:t>
            </a:r>
            <a:endParaRPr lang="en-US" altLang="ko-KR" sz="1100" dirty="0"/>
          </a:p>
          <a:p>
            <a:r>
              <a:rPr lang="ko-KR" altLang="en-US" sz="1100" dirty="0" err="1"/>
              <a:t>으로</a:t>
            </a:r>
            <a:r>
              <a:rPr lang="ko-KR" altLang="en-US" sz="1100" dirty="0"/>
              <a:t> 월 매출을 불러와 배열에</a:t>
            </a:r>
            <a:endParaRPr lang="en-US" altLang="ko-KR" sz="1100" dirty="0"/>
          </a:p>
          <a:p>
            <a:r>
              <a:rPr lang="ko-KR" altLang="en-US" sz="1100" dirty="0"/>
              <a:t>넣고 바 차트를 만들어 저장 한</a:t>
            </a:r>
            <a:endParaRPr lang="en-US" altLang="ko-KR" sz="1100" dirty="0"/>
          </a:p>
          <a:p>
            <a:r>
              <a:rPr lang="ko-KR" altLang="en-US" sz="1100" dirty="0"/>
              <a:t>후 </a:t>
            </a:r>
            <a:r>
              <a:rPr lang="en-US" altLang="ko-KR" sz="1100" dirty="0"/>
              <a:t>‘</a:t>
            </a:r>
            <a:r>
              <a:rPr lang="en-US" altLang="ko-KR" sz="1100" dirty="0" err="1"/>
              <a:t>changeBar</a:t>
            </a:r>
            <a:r>
              <a:rPr lang="en-US" altLang="ko-KR" sz="1100" dirty="0"/>
              <a:t>’</a:t>
            </a:r>
            <a:r>
              <a:rPr lang="ko-KR" altLang="en-US" sz="1100" dirty="0"/>
              <a:t>세션에 </a:t>
            </a:r>
            <a:r>
              <a:rPr lang="en-US" altLang="ko-KR" sz="1100" dirty="0"/>
              <a:t>‘Y’</a:t>
            </a:r>
            <a:r>
              <a:rPr lang="ko-KR" altLang="en-US" sz="1100" dirty="0"/>
              <a:t>값을</a:t>
            </a:r>
            <a:endParaRPr lang="en-US" altLang="ko-KR" sz="1100" dirty="0"/>
          </a:p>
          <a:p>
            <a:r>
              <a:rPr lang="ko-KR" altLang="en-US" sz="1100" dirty="0"/>
              <a:t>줘서 </a:t>
            </a:r>
            <a:r>
              <a:rPr lang="en-US" altLang="ko-KR" sz="1100" dirty="0" err="1"/>
              <a:t>jsp</a:t>
            </a:r>
            <a:r>
              <a:rPr lang="ko-KR" altLang="en-US" sz="1100" dirty="0"/>
              <a:t>에서 연 매출 바 차트</a:t>
            </a:r>
            <a:endParaRPr lang="en-US" altLang="ko-KR" sz="1100" dirty="0"/>
          </a:p>
          <a:p>
            <a:r>
              <a:rPr lang="ko-KR" altLang="en-US" sz="1100" dirty="0"/>
              <a:t>대신 월 매출 바 차트가 </a:t>
            </a:r>
            <a:endParaRPr lang="en-US" altLang="ko-KR" sz="1100" dirty="0"/>
          </a:p>
          <a:p>
            <a:r>
              <a:rPr lang="ko-KR" altLang="en-US" sz="1100" dirty="0"/>
              <a:t>뜨도록 함</a:t>
            </a:r>
            <a:r>
              <a:rPr lang="en-US" altLang="ko-KR" sz="1100" dirty="0"/>
              <a:t>.</a:t>
            </a:r>
          </a:p>
        </p:txBody>
      </p:sp>
      <p:sp>
        <p:nvSpPr>
          <p:cNvPr id="24" name="타원 23"/>
          <p:cNvSpPr/>
          <p:nvPr/>
        </p:nvSpPr>
        <p:spPr>
          <a:xfrm>
            <a:off x="6804248" y="19956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6838691" y="357986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3" name="TextBox 4"/>
          <p:cNvSpPr txBox="1"/>
          <p:nvPr/>
        </p:nvSpPr>
        <p:spPr>
          <a:xfrm>
            <a:off x="882829" y="591530"/>
            <a:ext cx="109356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매출현황 코딩</a:t>
            </a:r>
          </a:p>
        </p:txBody>
      </p:sp>
    </p:spTree>
    <p:extLst>
      <p:ext uri="{BB962C8B-B14F-4D97-AF65-F5344CB8AC3E}">
        <p14:creationId xmlns:p14="http://schemas.microsoft.com/office/powerpoint/2010/main" val="217247077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9502"/>
            <a:ext cx="207460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사업자 별 올해 매출을 가져와야</a:t>
            </a:r>
            <a:endParaRPr lang="en-US" altLang="ko-KR" sz="1100" dirty="0"/>
          </a:p>
          <a:p>
            <a:r>
              <a:rPr lang="ko-KR" altLang="en-US" sz="1100" dirty="0"/>
              <a:t>하는데 예약 테이블에 사업자에</a:t>
            </a:r>
            <a:endParaRPr lang="en-US" altLang="ko-KR" sz="1100" dirty="0"/>
          </a:p>
          <a:p>
            <a:r>
              <a:rPr lang="ko-KR" altLang="en-US" sz="1100" dirty="0"/>
              <a:t>대한 정보가 없어서</a:t>
            </a:r>
            <a:endParaRPr lang="en-US" altLang="ko-KR" sz="1100" dirty="0"/>
          </a:p>
          <a:p>
            <a:r>
              <a:rPr lang="ko-KR" altLang="en-US" sz="1100" dirty="0"/>
              <a:t>먼저 예약 테이블과 </a:t>
            </a:r>
            <a:endParaRPr lang="en-US" altLang="ko-KR" sz="1100" dirty="0"/>
          </a:p>
          <a:p>
            <a:r>
              <a:rPr lang="ko-KR" altLang="en-US" sz="1100" dirty="0"/>
              <a:t>패키지 테이블을 합쳐 </a:t>
            </a:r>
            <a:endParaRPr lang="en-US" altLang="ko-KR" sz="1100" dirty="0"/>
          </a:p>
          <a:p>
            <a:r>
              <a:rPr lang="ko-KR" altLang="en-US" sz="1100" dirty="0"/>
              <a:t>올해 매출</a:t>
            </a:r>
            <a:r>
              <a:rPr lang="en-US" altLang="ko-KR" sz="1100" dirty="0"/>
              <a:t>(</a:t>
            </a:r>
            <a:r>
              <a:rPr lang="ko-KR" altLang="en-US" sz="1100" dirty="0"/>
              <a:t>밑줄</a:t>
            </a:r>
            <a:r>
              <a:rPr lang="en-US" altLang="ko-KR" sz="1100" dirty="0"/>
              <a:t>)</a:t>
            </a:r>
            <a:r>
              <a:rPr lang="ko-KR" altLang="en-US" sz="1100" dirty="0"/>
              <a:t>을 </a:t>
            </a:r>
            <a:r>
              <a:rPr lang="en-US" altLang="ko-KR" sz="1100" dirty="0"/>
              <a:t>select</a:t>
            </a:r>
            <a:r>
              <a:rPr lang="ko-KR" altLang="en-US" sz="1100" dirty="0"/>
              <a:t>하고</a:t>
            </a:r>
            <a:endParaRPr lang="en-US" altLang="ko-KR" sz="1100" dirty="0"/>
          </a:p>
          <a:p>
            <a:r>
              <a:rPr lang="ko-KR" altLang="en-US" sz="1100" dirty="0"/>
              <a:t>다시 사업자 테이블과 합쳐</a:t>
            </a:r>
            <a:endParaRPr lang="en-US" altLang="ko-KR" sz="1100" dirty="0"/>
          </a:p>
          <a:p>
            <a:r>
              <a:rPr lang="ko-KR" altLang="en-US" sz="1100" dirty="0"/>
              <a:t>사업자 별 매출을 뽑아냄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8516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10242" name="Picture 2" descr="C:\Users\alfo\Desktop\발표용 자료\쿼리 매출현황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82385"/>
            <a:ext cx="6264696" cy="194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323528" y="213970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574577" y="2931790"/>
            <a:ext cx="4285455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882829" y="591530"/>
            <a:ext cx="132440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매출 현황 쿼리 문</a:t>
            </a:r>
          </a:p>
        </p:txBody>
      </p:sp>
    </p:spTree>
    <p:extLst>
      <p:ext uri="{BB962C8B-B14F-4D97-AF65-F5344CB8AC3E}">
        <p14:creationId xmlns:p14="http://schemas.microsoft.com/office/powerpoint/2010/main" val="412503008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92377" y="1538655"/>
            <a:ext cx="263003" cy="211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spc="-150" dirty="0">
                <a:solidFill>
                  <a:schemeClr val="bg1"/>
                </a:solidFill>
              </a:rPr>
              <a:t>10</a:t>
            </a:r>
            <a:endParaRPr lang="ko-KR" altLang="en-US" sz="900" spc="-15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2082621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/>
              <a:t>to_char</a:t>
            </a:r>
            <a:r>
              <a:rPr lang="en-US" altLang="ko-KR" sz="1100" dirty="0"/>
              <a:t>()</a:t>
            </a:r>
            <a:r>
              <a:rPr lang="ko-KR" altLang="en-US" sz="1100" dirty="0"/>
              <a:t>로 년도만 빼내 </a:t>
            </a:r>
            <a:r>
              <a:rPr lang="en-US" altLang="ko-KR" sz="1100" dirty="0"/>
              <a:t>sum()</a:t>
            </a:r>
          </a:p>
          <a:p>
            <a:r>
              <a:rPr lang="ko-KR" altLang="en-US" sz="1100" dirty="0"/>
              <a:t>을 통해 연 매출 리스트를 </a:t>
            </a:r>
            <a:r>
              <a:rPr lang="en-US" altLang="ko-KR" sz="1100" dirty="0"/>
              <a:t>select</a:t>
            </a:r>
          </a:p>
          <a:p>
            <a:r>
              <a:rPr lang="ko-KR" altLang="en-US" sz="1100" dirty="0"/>
              <a:t>함</a:t>
            </a:r>
            <a:r>
              <a:rPr lang="en-US" altLang="ko-KR" sz="1100" dirty="0"/>
              <a:t>. </a:t>
            </a:r>
            <a:r>
              <a:rPr lang="ko-KR" altLang="en-US" sz="1100" dirty="0"/>
              <a:t>월 매출은 </a:t>
            </a:r>
            <a:r>
              <a:rPr lang="en-US" altLang="ko-KR" sz="1100" dirty="0" err="1"/>
              <a:t>to_char</a:t>
            </a:r>
            <a:r>
              <a:rPr lang="en-US" altLang="ko-KR" sz="1100" dirty="0"/>
              <a:t>()</a:t>
            </a:r>
            <a:r>
              <a:rPr lang="ko-KR" altLang="en-US" sz="1100" dirty="0"/>
              <a:t>부분을</a:t>
            </a:r>
            <a:endParaRPr lang="en-US" altLang="ko-KR" sz="1100" dirty="0"/>
          </a:p>
          <a:p>
            <a:r>
              <a:rPr lang="en-US" altLang="ko-KR" sz="1100" dirty="0"/>
              <a:t>‘MM’</a:t>
            </a:r>
            <a:r>
              <a:rPr lang="ko-KR" altLang="en-US" sz="1100" dirty="0"/>
              <a:t>으로만 바꿔주고 나머지는</a:t>
            </a:r>
            <a:endParaRPr lang="en-US" altLang="ko-KR" sz="1100" dirty="0"/>
          </a:p>
          <a:p>
            <a:r>
              <a:rPr lang="ko-KR" altLang="en-US" sz="1100" dirty="0"/>
              <a:t>비슷해서 생략</a:t>
            </a:r>
            <a:r>
              <a:rPr lang="en-US" altLang="ko-KR" sz="1100" dirty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537154"/>
            <a:ext cx="2084225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사업자 연 매출 버튼을 클릭하면</a:t>
            </a:r>
            <a:endParaRPr lang="en-US" altLang="ko-KR" sz="1100" dirty="0"/>
          </a:p>
          <a:p>
            <a:r>
              <a:rPr lang="ko-KR" altLang="en-US" sz="1100" dirty="0"/>
              <a:t>회사명이 </a:t>
            </a:r>
            <a:r>
              <a:rPr lang="en-US" altLang="ko-KR" sz="1100" dirty="0"/>
              <a:t>controller</a:t>
            </a:r>
            <a:r>
              <a:rPr lang="ko-KR" altLang="en-US" sz="1100" dirty="0"/>
              <a:t>로 넘어가고</a:t>
            </a:r>
            <a:endParaRPr lang="en-US" altLang="ko-KR" sz="1100" dirty="0"/>
          </a:p>
          <a:p>
            <a:r>
              <a:rPr lang="ko-KR" altLang="en-US" sz="1100" dirty="0"/>
              <a:t>회사명이 넘어왔을 때만 다른</a:t>
            </a:r>
            <a:endParaRPr lang="en-US" altLang="ko-KR" sz="1100" dirty="0"/>
          </a:p>
          <a:p>
            <a:r>
              <a:rPr lang="ko-KR" altLang="en-US" sz="1100" dirty="0"/>
              <a:t>조건을 주어 회사별 연 매출</a:t>
            </a:r>
            <a:endParaRPr lang="en-US" altLang="ko-KR" sz="1100" dirty="0"/>
          </a:p>
          <a:p>
            <a:r>
              <a:rPr lang="ko-KR" altLang="en-US" sz="1100" dirty="0"/>
              <a:t>리스트를 </a:t>
            </a:r>
            <a:r>
              <a:rPr lang="en-US" altLang="ko-KR" sz="1100" dirty="0"/>
              <a:t>select.</a:t>
            </a:r>
            <a:r>
              <a:rPr lang="ko-KR" altLang="en-US" sz="1100" dirty="0"/>
              <a:t> 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60908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49974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3074" name="Picture 2" descr="C:\Users\alfo\Desktop\ㅇㅇ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74" y="938304"/>
            <a:ext cx="4734036" cy="414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1011848" y="164432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1011848" y="112352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1310861" y="1839533"/>
            <a:ext cx="419724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1262897" y="1123523"/>
            <a:ext cx="3957175" cy="52080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263269" y="1895373"/>
            <a:ext cx="2948691" cy="38834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262897" y="2752580"/>
            <a:ext cx="2949063" cy="75527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550929" y="3651870"/>
            <a:ext cx="3165087" cy="52080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5" name="TextBox 4"/>
          <p:cNvSpPr txBox="1"/>
          <p:nvPr/>
        </p:nvSpPr>
        <p:spPr>
          <a:xfrm>
            <a:off x="882829" y="591530"/>
            <a:ext cx="151195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매출 바 차트 쿼리 문</a:t>
            </a:r>
          </a:p>
        </p:txBody>
      </p:sp>
    </p:spTree>
    <p:extLst>
      <p:ext uri="{BB962C8B-B14F-4D97-AF65-F5344CB8AC3E}">
        <p14:creationId xmlns:p14="http://schemas.microsoft.com/office/powerpoint/2010/main" val="475397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1380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개인 일정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조성환</a:t>
            </a: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3" b="2996"/>
          <a:stretch/>
        </p:blipFill>
        <p:spPr bwMode="auto">
          <a:xfrm>
            <a:off x="107504" y="915566"/>
            <a:ext cx="8838339" cy="4025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206408" y="186194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역할분담 </a:t>
            </a:r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&amp;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일정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02.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841628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alfo8-19\Desktop\관리자 페이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" y="1151895"/>
            <a:ext cx="6575700" cy="113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alfo8-19\Desktop\관리자 등록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40" y="2931790"/>
            <a:ext cx="5851052" cy="189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40286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관리자 등록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120841" y="237063"/>
            <a:ext cx="2074607" cy="1041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관리자 페이지 버튼을 누르면 관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리자 페이지로 이동하고 관리자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페이지에서 최고관리자 </a:t>
            </a:r>
            <a:r>
              <a:rPr lang="en-US" altLang="ko-KR" sz="1100" dirty="0"/>
              <a:t>’admin’</a:t>
            </a:r>
          </a:p>
          <a:p>
            <a:pPr>
              <a:spcBef>
                <a:spcPts val="200"/>
              </a:spcBef>
            </a:pPr>
            <a:r>
              <a:rPr lang="ko-KR" altLang="en-US" sz="1100" dirty="0"/>
              <a:t>로그인해야만 관리자 등록을 할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수</a:t>
            </a:r>
            <a:r>
              <a:rPr lang="en-US" altLang="ko-KR" sz="1100" dirty="0"/>
              <a:t> </a:t>
            </a:r>
            <a:r>
              <a:rPr lang="ko-KR" altLang="en-US" sz="1100" dirty="0"/>
              <a:t>있다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30902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42724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27863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06769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506866" y="1276824"/>
            <a:ext cx="5937342" cy="1003220"/>
            <a:chOff x="5181600" y="390525"/>
            <a:chExt cx="1009650" cy="1026106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7143507" y="1337964"/>
            <a:ext cx="2074607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최고관리자 </a:t>
            </a:r>
            <a:r>
              <a:rPr lang="en-US" altLang="ko-KR" sz="1100" dirty="0"/>
              <a:t>‘admin’</a:t>
            </a:r>
            <a:r>
              <a:rPr lang="ko-KR" altLang="en-US" sz="1100" dirty="0"/>
              <a:t>으로 로그인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시 보이고 관리자 등록버튼 클릭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시 관리자 등록 페이지로 이동</a:t>
            </a:r>
            <a:endParaRPr lang="en-US" altLang="ko-KR" sz="1100" dirty="0"/>
          </a:p>
        </p:txBody>
      </p:sp>
      <p:grpSp>
        <p:nvGrpSpPr>
          <p:cNvPr id="38" name="그룹 37"/>
          <p:cNvGrpSpPr/>
          <p:nvPr/>
        </p:nvGrpSpPr>
        <p:grpSpPr>
          <a:xfrm>
            <a:off x="504917" y="3144739"/>
            <a:ext cx="5937342" cy="1558503"/>
            <a:chOff x="5181600" y="390525"/>
            <a:chExt cx="1009650" cy="1026106"/>
          </a:xfrm>
        </p:grpSpPr>
        <p:cxnSp>
          <p:nvCxnSpPr>
            <p:cNvPr id="39" name="직선 연결선 38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1619672" y="1403312"/>
            <a:ext cx="2811439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Footer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619672" y="3569872"/>
            <a:ext cx="2811439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Footer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271299" y="29317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5896479" y="106080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401077921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C:\Users\alfo8-19\Desktop\관리자 등록 페이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468" y="1528075"/>
            <a:ext cx="3108920" cy="274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 smtClean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052261" y="306244"/>
            <a:ext cx="21547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관</a:t>
            </a:r>
            <a:r>
              <a:rPr lang="ko-KR" altLang="en-US" sz="1100" dirty="0"/>
              <a:t>리</a:t>
            </a:r>
            <a:r>
              <a:rPr lang="ko-KR" altLang="en-US" sz="1100" dirty="0" smtClean="0"/>
              <a:t>자 </a:t>
            </a:r>
            <a:r>
              <a:rPr lang="ko-KR" altLang="en-US" sz="1100" dirty="0"/>
              <a:t>등록 버튼 클릭 시 미 입력</a:t>
            </a:r>
            <a:endParaRPr lang="en-US" altLang="ko-KR" sz="1100" dirty="0"/>
          </a:p>
          <a:p>
            <a:r>
              <a:rPr lang="en-US" altLang="ko-KR" sz="1100" dirty="0"/>
              <a:t>/</a:t>
            </a:r>
            <a:r>
              <a:rPr lang="ko-KR" altLang="en-US" sz="1100" dirty="0"/>
              <a:t>미 일치 시 정규식 </a:t>
            </a:r>
            <a:r>
              <a:rPr lang="en-US" altLang="ko-KR" sz="1100" dirty="0"/>
              <a:t>text </a:t>
            </a:r>
            <a:r>
              <a:rPr lang="ko-KR" altLang="en-US" sz="1100" dirty="0"/>
              <a:t>출력</a:t>
            </a:r>
            <a:endParaRPr lang="en-US" altLang="ko-KR" sz="1100" dirty="0"/>
          </a:p>
          <a:p>
            <a:r>
              <a:rPr lang="ko-KR" altLang="en-US" sz="1100" dirty="0"/>
              <a:t>되고 일치하면 비밀번호 암호화</a:t>
            </a:r>
            <a:endParaRPr lang="en-US" altLang="ko-KR" sz="1100" dirty="0"/>
          </a:p>
          <a:p>
            <a:r>
              <a:rPr lang="ko-KR" altLang="en-US" sz="1100" dirty="0"/>
              <a:t>후 로그인 페이지로 이동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36608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13844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05854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6490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 smtClean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  <a:endParaRPr lang="ko-KR" altLang="en-US" dirty="0">
              <a:solidFill>
                <a:srgbClr val="00002F"/>
              </a:solidFill>
              <a:latin typeface="+mj-ea"/>
              <a:ea typeface="+mj-ea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974769" y="359310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1</a:t>
            </a:r>
            <a:endParaRPr lang="ko-KR" altLang="en-US" sz="900" dirty="0"/>
          </a:p>
        </p:txBody>
      </p:sp>
      <p:sp>
        <p:nvSpPr>
          <p:cNvPr id="22" name="TextBox 21"/>
          <p:cNvSpPr txBox="1"/>
          <p:nvPr/>
        </p:nvSpPr>
        <p:spPr>
          <a:xfrm>
            <a:off x="7057498" y="1065401"/>
            <a:ext cx="203453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아이디 중복체크 버튼 클릭 시</a:t>
            </a:r>
            <a:endParaRPr lang="en-US" altLang="ko-KR" sz="1100" dirty="0" smtClean="0"/>
          </a:p>
          <a:p>
            <a:r>
              <a:rPr lang="ko-KR" altLang="en-US" sz="1100" dirty="0" smtClean="0"/>
              <a:t>가입된 아이디와 입력된 아이디</a:t>
            </a:r>
            <a:endParaRPr lang="en-US" altLang="ko-KR" sz="1100" dirty="0" smtClean="0"/>
          </a:p>
          <a:p>
            <a:r>
              <a:rPr lang="ko-KR" altLang="en-US" sz="1100" dirty="0" smtClean="0"/>
              <a:t>검사한다</a:t>
            </a:r>
            <a:r>
              <a:rPr lang="en-US" altLang="ko-KR" sz="1100" dirty="0" smtClean="0"/>
              <a:t>.</a:t>
            </a:r>
          </a:p>
        </p:txBody>
      </p:sp>
      <p:sp>
        <p:nvSpPr>
          <p:cNvPr id="21" name="타원 20"/>
          <p:cNvSpPr/>
          <p:nvPr/>
        </p:nvSpPr>
        <p:spPr>
          <a:xfrm>
            <a:off x="6874942" y="173018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6838883" y="208293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038940" y="1650886"/>
            <a:ext cx="203453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 smtClean="0"/>
              <a:t>아이</a:t>
            </a:r>
            <a:r>
              <a:rPr lang="ko-KR" altLang="en-US" sz="1100" dirty="0"/>
              <a:t>디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</a:t>
            </a:r>
            <a:r>
              <a:rPr lang="en-US" altLang="ko-KR" sz="1100" dirty="0"/>
              <a:t> </a:t>
            </a:r>
            <a:r>
              <a:rPr lang="ko-KR" altLang="en-US" sz="1100" dirty="0"/>
              <a:t>시</a:t>
            </a:r>
            <a:r>
              <a:rPr lang="en-US" altLang="ko-KR" sz="1100" dirty="0"/>
              <a:t> </a:t>
            </a:r>
            <a:r>
              <a:rPr lang="ko-KR" altLang="en-US" sz="1100" dirty="0"/>
              <a:t>정규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식 </a:t>
            </a:r>
            <a:r>
              <a:rPr lang="en-US" altLang="ko-KR" sz="1100" dirty="0"/>
              <a:t>Text </a:t>
            </a:r>
            <a:r>
              <a:rPr lang="ko-KR" altLang="en-US" sz="1100" dirty="0"/>
              <a:t>출력</a:t>
            </a:r>
            <a:endParaRPr lang="en-US" altLang="ko-KR" sz="1100" dirty="0"/>
          </a:p>
        </p:txBody>
      </p:sp>
      <p:sp>
        <p:nvSpPr>
          <p:cNvPr id="32" name="타원 31"/>
          <p:cNvSpPr/>
          <p:nvPr/>
        </p:nvSpPr>
        <p:spPr>
          <a:xfrm>
            <a:off x="180192" y="216581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3" name="타원 32"/>
          <p:cNvSpPr/>
          <p:nvPr/>
        </p:nvSpPr>
        <p:spPr>
          <a:xfrm>
            <a:off x="2003318" y="183531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6" name="타원 25"/>
          <p:cNvSpPr/>
          <p:nvPr/>
        </p:nvSpPr>
        <p:spPr>
          <a:xfrm>
            <a:off x="191677" y="257920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4</a:t>
            </a:r>
            <a:endParaRPr lang="ko-KR" altLang="en-US" sz="900" dirty="0"/>
          </a:p>
        </p:txBody>
      </p:sp>
      <p:sp>
        <p:nvSpPr>
          <p:cNvPr id="34" name="타원 33"/>
          <p:cNvSpPr/>
          <p:nvPr/>
        </p:nvSpPr>
        <p:spPr>
          <a:xfrm>
            <a:off x="180191" y="297283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35" name="타원 34"/>
          <p:cNvSpPr/>
          <p:nvPr/>
        </p:nvSpPr>
        <p:spPr>
          <a:xfrm>
            <a:off x="191677" y="338615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6</a:t>
            </a:r>
            <a:endParaRPr lang="ko-KR" altLang="en-US" sz="900" dirty="0"/>
          </a:p>
        </p:txBody>
      </p:sp>
      <p:sp>
        <p:nvSpPr>
          <p:cNvPr id="36" name="타원 35"/>
          <p:cNvSpPr/>
          <p:nvPr/>
        </p:nvSpPr>
        <p:spPr>
          <a:xfrm>
            <a:off x="6871148" y="21504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37" name="직선 연결선 36"/>
          <p:cNvCxnSpPr/>
          <p:nvPr/>
        </p:nvCxnSpPr>
        <p:spPr>
          <a:xfrm>
            <a:off x="6835089" y="25226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031681" y="2086362"/>
            <a:ext cx="216758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 smtClean="0"/>
              <a:t>비밀번</a:t>
            </a:r>
            <a:r>
              <a:rPr lang="ko-KR" altLang="en-US" sz="1100" dirty="0"/>
              <a:t>호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</a:t>
            </a:r>
            <a:r>
              <a:rPr lang="en-US" altLang="ko-KR" sz="1100" dirty="0"/>
              <a:t> </a:t>
            </a:r>
            <a:r>
              <a:rPr lang="ko-KR" altLang="en-US" sz="1100" dirty="0"/>
              <a:t>시</a:t>
            </a:r>
            <a:r>
              <a:rPr lang="en-US" altLang="ko-KR" sz="1100" dirty="0"/>
              <a:t> </a:t>
            </a:r>
            <a:r>
              <a:rPr lang="ko-KR" altLang="en-US" sz="1100" dirty="0"/>
              <a:t>정규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식 </a:t>
            </a:r>
            <a:r>
              <a:rPr lang="en-US" altLang="ko-KR" sz="1100" dirty="0"/>
              <a:t>Text </a:t>
            </a:r>
            <a:r>
              <a:rPr lang="ko-KR" altLang="en-US" sz="1100" dirty="0"/>
              <a:t>출력</a:t>
            </a:r>
            <a:endParaRPr lang="en-US" altLang="ko-KR" sz="1100" dirty="0"/>
          </a:p>
        </p:txBody>
      </p:sp>
      <p:sp>
        <p:nvSpPr>
          <p:cNvPr id="39" name="타원 38"/>
          <p:cNvSpPr/>
          <p:nvPr/>
        </p:nvSpPr>
        <p:spPr>
          <a:xfrm>
            <a:off x="6878407" y="259488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cxnSp>
        <p:nvCxnSpPr>
          <p:cNvPr id="40" name="직선 연결선 39"/>
          <p:cNvCxnSpPr/>
          <p:nvPr/>
        </p:nvCxnSpPr>
        <p:spPr>
          <a:xfrm>
            <a:off x="6842348" y="335621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063921" y="2526030"/>
            <a:ext cx="2207656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 smtClean="0"/>
              <a:t>비밀번호 확인 </a:t>
            </a:r>
            <a:r>
              <a:rPr lang="ko-KR" altLang="en-US" sz="1100" dirty="0"/>
              <a:t>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</a:t>
            </a:r>
            <a:r>
              <a:rPr lang="en-US" altLang="ko-KR" sz="1100" dirty="0"/>
              <a:t> </a:t>
            </a:r>
            <a:r>
              <a:rPr lang="ko-KR" altLang="en-US" sz="1100" dirty="0"/>
              <a:t>시</a:t>
            </a:r>
            <a:r>
              <a:rPr lang="en-US" altLang="ko-KR" sz="1100" dirty="0"/>
              <a:t> </a:t>
            </a:r>
            <a:endParaRPr lang="en-US" altLang="ko-KR" sz="1100" dirty="0" smtClean="0"/>
          </a:p>
          <a:p>
            <a:pPr>
              <a:spcBef>
                <a:spcPts val="200"/>
              </a:spcBef>
            </a:pPr>
            <a:r>
              <a:rPr lang="ko-KR" altLang="en-US" sz="1100" dirty="0" smtClean="0"/>
              <a:t>정규식 </a:t>
            </a:r>
            <a:r>
              <a:rPr lang="en-US" altLang="ko-KR" sz="1100" dirty="0"/>
              <a:t>Text </a:t>
            </a:r>
            <a:r>
              <a:rPr lang="ko-KR" altLang="en-US" sz="1100" dirty="0" smtClean="0"/>
              <a:t>출력</a:t>
            </a:r>
            <a:endParaRPr lang="en-US" altLang="ko-KR" sz="1100" dirty="0" smtClean="0"/>
          </a:p>
          <a:p>
            <a:pPr>
              <a:spcBef>
                <a:spcPts val="200"/>
              </a:spcBef>
            </a:pPr>
            <a:r>
              <a:rPr lang="ko-KR" altLang="en-US" sz="1100" dirty="0" smtClean="0"/>
              <a:t>비밀번호와 비밀번호 확인이 일치</a:t>
            </a:r>
            <a:endParaRPr lang="en-US" altLang="ko-KR" sz="1100" dirty="0" smtClean="0"/>
          </a:p>
          <a:p>
            <a:pPr>
              <a:spcBef>
                <a:spcPts val="200"/>
              </a:spcBef>
            </a:pPr>
            <a:r>
              <a:rPr lang="ko-KR" altLang="en-US" sz="1100" dirty="0" smtClean="0"/>
              <a:t>되는지 검사</a:t>
            </a:r>
            <a:endParaRPr lang="en-US" altLang="ko-KR" sz="1100" dirty="0"/>
          </a:p>
        </p:txBody>
      </p:sp>
      <p:sp>
        <p:nvSpPr>
          <p:cNvPr id="42" name="타원 41"/>
          <p:cNvSpPr/>
          <p:nvPr/>
        </p:nvSpPr>
        <p:spPr>
          <a:xfrm>
            <a:off x="6878407" y="34278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sp>
        <p:nvSpPr>
          <p:cNvPr id="44" name="TextBox 43"/>
          <p:cNvSpPr txBox="1"/>
          <p:nvPr/>
        </p:nvSpPr>
        <p:spPr>
          <a:xfrm>
            <a:off x="7038940" y="3363838"/>
            <a:ext cx="1901483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 smtClean="0"/>
              <a:t>이</a:t>
            </a:r>
            <a:r>
              <a:rPr lang="ko-KR" altLang="en-US" sz="1100" dirty="0"/>
              <a:t>름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</a:t>
            </a:r>
            <a:r>
              <a:rPr lang="en-US" altLang="ko-KR" sz="1100" dirty="0"/>
              <a:t> </a:t>
            </a:r>
            <a:r>
              <a:rPr lang="ko-KR" altLang="en-US" sz="1100" dirty="0"/>
              <a:t>시</a:t>
            </a:r>
            <a:r>
              <a:rPr lang="en-US" altLang="ko-KR" sz="1100" dirty="0"/>
              <a:t> </a:t>
            </a:r>
            <a:r>
              <a:rPr lang="ko-KR" altLang="en-US" sz="1100" dirty="0"/>
              <a:t>정규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식 </a:t>
            </a:r>
            <a:r>
              <a:rPr lang="en-US" altLang="ko-KR" sz="1100" dirty="0"/>
              <a:t>Text </a:t>
            </a:r>
            <a:r>
              <a:rPr lang="ko-KR" altLang="en-US" sz="1100" dirty="0"/>
              <a:t>출력</a:t>
            </a:r>
            <a:endParaRPr lang="en-US" altLang="ko-KR" sz="1100" dirty="0"/>
          </a:p>
        </p:txBody>
      </p:sp>
      <p:pic>
        <p:nvPicPr>
          <p:cNvPr id="4099" name="Picture 3" descr="C:\Users\alfo8-19\Desktop\관리자 회원가입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452" y="1534574"/>
            <a:ext cx="3498578" cy="274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타원 54"/>
          <p:cNvSpPr/>
          <p:nvPr/>
        </p:nvSpPr>
        <p:spPr>
          <a:xfrm>
            <a:off x="3074452" y="294922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7</a:t>
            </a:r>
            <a:endParaRPr lang="ko-KR" altLang="en-US" sz="900" dirty="0"/>
          </a:p>
        </p:txBody>
      </p:sp>
      <p:sp>
        <p:nvSpPr>
          <p:cNvPr id="56" name="TextBox 55"/>
          <p:cNvSpPr txBox="1"/>
          <p:nvPr/>
        </p:nvSpPr>
        <p:spPr>
          <a:xfrm>
            <a:off x="971599" y="540286"/>
            <a:ext cx="1413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rgbClr val="00002F"/>
                </a:solidFill>
                <a:latin typeface="+mn-ea"/>
              </a:rPr>
              <a:t>관리자 등록 페이지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3325501" y="2899090"/>
            <a:ext cx="3141394" cy="654331"/>
            <a:chOff x="5181600" y="390525"/>
            <a:chExt cx="1009650" cy="1026106"/>
          </a:xfrm>
        </p:grpSpPr>
        <p:cxnSp>
          <p:nvCxnSpPr>
            <p:cNvPr id="46" name="직선 연결선 45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직선 연결선 49"/>
          <p:cNvCxnSpPr/>
          <p:nvPr/>
        </p:nvCxnSpPr>
        <p:spPr>
          <a:xfrm>
            <a:off x="6842348" y="380350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/>
          <p:cNvSpPr/>
          <p:nvPr/>
        </p:nvSpPr>
        <p:spPr>
          <a:xfrm>
            <a:off x="6876256" y="38769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7</a:t>
            </a:r>
            <a:endParaRPr lang="ko-KR" altLang="en-US" sz="900" dirty="0"/>
          </a:p>
        </p:txBody>
      </p:sp>
      <p:sp>
        <p:nvSpPr>
          <p:cNvPr id="52" name="TextBox 51"/>
          <p:cNvSpPr txBox="1"/>
          <p:nvPr/>
        </p:nvSpPr>
        <p:spPr>
          <a:xfrm>
            <a:off x="7050752" y="3871456"/>
            <a:ext cx="20345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비밀번호 </a:t>
            </a:r>
            <a:r>
              <a:rPr lang="ko-KR" altLang="en-US" sz="1100" smtClean="0"/>
              <a:t>암호화 컨트롤러 소스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230704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alfo\Desktop\발표용 자료\관리자관리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39" y="1171812"/>
            <a:ext cx="6149961" cy="325319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96714" y="137993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37709" y="18275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020272" y="339502"/>
            <a:ext cx="189186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검색은 이름 별로 가능</a:t>
            </a:r>
            <a:r>
              <a:rPr lang="en-US" altLang="ko-KR" sz="1100" dirty="0"/>
              <a:t>, </a:t>
            </a:r>
            <a:r>
              <a:rPr lang="ko-KR" altLang="en-US" sz="1100" dirty="0"/>
              <a:t>전체 </a:t>
            </a:r>
            <a:endParaRPr lang="en-US" altLang="ko-KR" sz="1100" dirty="0"/>
          </a:p>
          <a:p>
            <a:r>
              <a:rPr lang="ko-KR" altLang="en-US" sz="1100" dirty="0"/>
              <a:t>관리자 클릭 시 모든 관리자</a:t>
            </a:r>
            <a:endParaRPr lang="en-US" altLang="ko-KR" sz="1100" dirty="0"/>
          </a:p>
          <a:p>
            <a:r>
              <a:rPr lang="ko-KR" altLang="en-US" sz="1100" dirty="0"/>
              <a:t>리스트 출력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020272" y="1177114"/>
            <a:ext cx="2287806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관리자 테이블은 아이디</a:t>
            </a:r>
            <a:r>
              <a:rPr lang="en-US" altLang="ko-KR" sz="1100" dirty="0"/>
              <a:t>, </a:t>
            </a:r>
            <a:r>
              <a:rPr lang="ko-KR" altLang="en-US" sz="1100" dirty="0"/>
              <a:t>이름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등록일</a:t>
            </a:r>
            <a:r>
              <a:rPr lang="en-US" altLang="ko-KR" sz="1100" dirty="0"/>
              <a:t>, </a:t>
            </a:r>
            <a:r>
              <a:rPr lang="ko-KR" altLang="en-US" sz="1100" dirty="0"/>
              <a:t>강제탈퇴로 구성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이름과 등록일 순으로 정렬가능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강제탈퇴 버튼 클릭 시 사업자나</a:t>
            </a:r>
            <a:endParaRPr lang="en-US" altLang="ko-KR" sz="1100" dirty="0"/>
          </a:p>
          <a:p>
            <a:r>
              <a:rPr lang="ko-KR" altLang="en-US" sz="1100" dirty="0"/>
              <a:t>사용자완 다르게 별도의 조건 없이</a:t>
            </a:r>
            <a:endParaRPr lang="en-US" altLang="ko-KR" sz="1100" dirty="0"/>
          </a:p>
          <a:p>
            <a:r>
              <a:rPr lang="ko-KR" altLang="en-US" sz="1100" dirty="0"/>
              <a:t>바로 탈퇴처리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리스트는 </a:t>
            </a:r>
            <a:r>
              <a:rPr lang="en-US" altLang="ko-KR" sz="1100" dirty="0"/>
              <a:t>10</a:t>
            </a:r>
            <a:r>
              <a:rPr lang="ko-KR" altLang="en-US" sz="1100" dirty="0"/>
              <a:t>개씩 보이도록 </a:t>
            </a:r>
            <a:r>
              <a:rPr lang="ko-KR" altLang="en-US" sz="1100" dirty="0" err="1"/>
              <a:t>페이징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769223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04248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57175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6" name="TextBox 4"/>
          <p:cNvSpPr txBox="1"/>
          <p:nvPr/>
        </p:nvSpPr>
        <p:spPr>
          <a:xfrm>
            <a:off x="882829" y="591530"/>
            <a:ext cx="94929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관리자 관리</a:t>
            </a:r>
          </a:p>
        </p:txBody>
      </p:sp>
    </p:spTree>
    <p:extLst>
      <p:ext uri="{BB962C8B-B14F-4D97-AF65-F5344CB8AC3E}">
        <p14:creationId xmlns:p14="http://schemas.microsoft.com/office/powerpoint/2010/main" val="273278313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lfo\Desktop\발표용 자료\예약자확인 통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26" y="1009832"/>
            <a:ext cx="6346130" cy="364902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0" y="122285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5724128" y="119128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20281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검색은 고객</a:t>
            </a:r>
            <a:r>
              <a:rPr lang="en-US" altLang="ko-KR" sz="1100" dirty="0"/>
              <a:t>, </a:t>
            </a:r>
            <a:r>
              <a:rPr lang="ko-KR" altLang="en-US" sz="1100" dirty="0"/>
              <a:t>상품</a:t>
            </a:r>
            <a:r>
              <a:rPr lang="en-US" altLang="ko-KR" sz="1100" dirty="0"/>
              <a:t>, </a:t>
            </a:r>
            <a:r>
              <a:rPr lang="ko-KR" altLang="en-US" sz="1100" dirty="0"/>
              <a:t>패키지 별로</a:t>
            </a:r>
            <a:endParaRPr lang="en-US" altLang="ko-KR" sz="1100" dirty="0"/>
          </a:p>
          <a:p>
            <a:r>
              <a:rPr lang="ko-KR" altLang="en-US" sz="1100" dirty="0"/>
              <a:t>검색 가능</a:t>
            </a:r>
            <a:r>
              <a:rPr lang="en-US" altLang="ko-KR" sz="1100" dirty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177114"/>
            <a:ext cx="17652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테이블은 고객명</a:t>
            </a:r>
            <a:r>
              <a:rPr lang="en-US" altLang="ko-KR" sz="1100" dirty="0"/>
              <a:t>, </a:t>
            </a:r>
            <a:r>
              <a:rPr lang="ko-KR" altLang="en-US" sz="1100" dirty="0"/>
              <a:t>상품명</a:t>
            </a:r>
            <a:r>
              <a:rPr lang="en-US" altLang="ko-KR" sz="1100" dirty="0"/>
              <a:t>, </a:t>
            </a:r>
          </a:p>
          <a:p>
            <a:r>
              <a:rPr lang="ko-KR" altLang="en-US" sz="1100" dirty="0" err="1"/>
              <a:t>패키지명</a:t>
            </a:r>
            <a:r>
              <a:rPr lang="en-US" altLang="ko-KR" sz="1100" dirty="0"/>
              <a:t>, </a:t>
            </a:r>
            <a:r>
              <a:rPr lang="ko-KR" altLang="en-US" sz="1100" dirty="0"/>
              <a:t>예약일</a:t>
            </a:r>
            <a:r>
              <a:rPr lang="en-US" altLang="ko-KR" sz="1100" dirty="0"/>
              <a:t>, </a:t>
            </a:r>
            <a:r>
              <a:rPr lang="ko-KR" altLang="en-US" sz="1100" dirty="0"/>
              <a:t>취소일</a:t>
            </a:r>
            <a:r>
              <a:rPr lang="en-US" altLang="ko-KR" sz="1100" dirty="0"/>
              <a:t>, </a:t>
            </a:r>
          </a:p>
          <a:p>
            <a:r>
              <a:rPr lang="ko-KR" altLang="en-US" sz="1100" dirty="0"/>
              <a:t>수량</a:t>
            </a:r>
            <a:r>
              <a:rPr lang="en-US" altLang="ko-KR" sz="1100" dirty="0"/>
              <a:t>, </a:t>
            </a:r>
            <a:r>
              <a:rPr lang="ko-KR" altLang="en-US" sz="1100" dirty="0"/>
              <a:t>가격으로 구성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예약일 순으로 정렬가능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리스트는 </a:t>
            </a:r>
            <a:r>
              <a:rPr lang="en-US" altLang="ko-KR" sz="1100" dirty="0"/>
              <a:t>10</a:t>
            </a:r>
            <a:r>
              <a:rPr lang="ko-KR" altLang="en-US" sz="1100" dirty="0"/>
              <a:t>개씩 보이도록</a:t>
            </a:r>
            <a:endParaRPr lang="en-US" altLang="ko-KR" sz="1100" dirty="0"/>
          </a:p>
          <a:p>
            <a:r>
              <a:rPr lang="ko-KR" altLang="en-US" sz="1100" dirty="0" err="1"/>
              <a:t>페이징</a:t>
            </a:r>
            <a:r>
              <a:rPr lang="ko-KR" altLang="en-US" sz="1100" dirty="0"/>
              <a:t> 구현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35572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2" name="타원 21"/>
          <p:cNvSpPr/>
          <p:nvPr/>
        </p:nvSpPr>
        <p:spPr>
          <a:xfrm>
            <a:off x="0" y="165686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6" name="TextBox 15"/>
          <p:cNvSpPr txBox="1"/>
          <p:nvPr/>
        </p:nvSpPr>
        <p:spPr>
          <a:xfrm>
            <a:off x="7148343" y="2473258"/>
            <a:ext cx="19447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버튼 클릭 시 리스트의 내용을</a:t>
            </a:r>
            <a:endParaRPr lang="en-US" altLang="ko-KR" sz="1100" dirty="0"/>
          </a:p>
          <a:p>
            <a:r>
              <a:rPr lang="ko-KR" altLang="en-US" sz="1100" dirty="0"/>
              <a:t>엑셀파일로 변환하고 저장</a:t>
            </a:r>
            <a:r>
              <a:rPr lang="en-US" altLang="ko-KR" sz="1100" dirty="0"/>
              <a:t>.</a:t>
            </a:r>
          </a:p>
        </p:txBody>
      </p:sp>
      <p:sp>
        <p:nvSpPr>
          <p:cNvPr id="18" name="타원 17"/>
          <p:cNvSpPr/>
          <p:nvPr/>
        </p:nvSpPr>
        <p:spPr>
          <a:xfrm>
            <a:off x="6873203" y="254519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6837144" y="307580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4" name="TextBox 4"/>
          <p:cNvSpPr txBox="1"/>
          <p:nvPr/>
        </p:nvSpPr>
        <p:spPr>
          <a:xfrm>
            <a:off x="882829" y="591530"/>
            <a:ext cx="94929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예약자 확인</a:t>
            </a:r>
          </a:p>
        </p:txBody>
      </p:sp>
    </p:spTree>
    <p:extLst>
      <p:ext uri="{BB962C8B-B14F-4D97-AF65-F5344CB8AC3E}">
        <p14:creationId xmlns:p14="http://schemas.microsoft.com/office/powerpoint/2010/main" val="20524137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alfo\Desktop\발표용 자료\예약자엑셀저장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97" y="993323"/>
            <a:ext cx="4617799" cy="391585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9502"/>
            <a:ext cx="190148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저장된 엑셀파일을 파일을</a:t>
            </a:r>
            <a:endParaRPr lang="en-US" altLang="ko-KR" sz="1100" dirty="0"/>
          </a:p>
          <a:p>
            <a:r>
              <a:rPr lang="ko-KR" altLang="en-US" sz="1100" dirty="0"/>
              <a:t>열면 사진과 같이 예약리스트</a:t>
            </a:r>
            <a:endParaRPr lang="en-US" altLang="ko-KR" sz="1100" dirty="0"/>
          </a:p>
          <a:p>
            <a:r>
              <a:rPr lang="ko-KR" altLang="en-US" sz="1100" dirty="0"/>
              <a:t>가 출력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710526" y="81278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13" name="타원 12"/>
          <p:cNvSpPr/>
          <p:nvPr/>
        </p:nvSpPr>
        <p:spPr>
          <a:xfrm>
            <a:off x="6835925" y="4092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1" name="TextBox 10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2" name="TextBox 4"/>
          <p:cNvSpPr txBox="1"/>
          <p:nvPr/>
        </p:nvSpPr>
        <p:spPr>
          <a:xfrm>
            <a:off x="882829" y="591530"/>
            <a:ext cx="94929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예약자 엑셀</a:t>
            </a:r>
          </a:p>
        </p:txBody>
      </p:sp>
    </p:spTree>
    <p:extLst>
      <p:ext uri="{BB962C8B-B14F-4D97-AF65-F5344CB8AC3E}">
        <p14:creationId xmlns:p14="http://schemas.microsoft.com/office/powerpoint/2010/main" val="331819588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alfo\Desktop\발표용 자료\사용자통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93323"/>
            <a:ext cx="6234027" cy="251284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53987" y="150546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2288102" y="137993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186461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사이드는 </a:t>
            </a:r>
            <a:r>
              <a:rPr lang="en-US" altLang="ko-KR" sz="1100" dirty="0"/>
              <a:t>include</a:t>
            </a:r>
            <a:r>
              <a:rPr lang="ko-KR" altLang="en-US" sz="1100" dirty="0"/>
              <a:t>로 구현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각 </a:t>
            </a:r>
            <a:r>
              <a:rPr lang="en-US" altLang="ko-KR" sz="1100" dirty="0"/>
              <a:t>anchor</a:t>
            </a:r>
            <a:r>
              <a:rPr lang="ko-KR" altLang="en-US" sz="1100" dirty="0"/>
              <a:t>를 클릭하면</a:t>
            </a:r>
            <a:r>
              <a:rPr lang="en-US" altLang="ko-KR" sz="1100" dirty="0"/>
              <a:t>, </a:t>
            </a:r>
            <a:r>
              <a:rPr lang="ko-KR" altLang="en-US" sz="1100" dirty="0"/>
              <a:t>해당</a:t>
            </a:r>
            <a:endParaRPr lang="en-US" altLang="ko-KR" sz="1100" dirty="0"/>
          </a:p>
          <a:p>
            <a:r>
              <a:rPr lang="ko-KR" altLang="en-US" sz="1100" dirty="0"/>
              <a:t>페이지로 이동</a:t>
            </a:r>
            <a:r>
              <a:rPr lang="en-US" altLang="ko-KR" sz="1100" dirty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177114"/>
            <a:ext cx="19014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가입한 회원의 나이별로 통계</a:t>
            </a:r>
            <a:endParaRPr lang="en-US" altLang="ko-KR" sz="1100" dirty="0"/>
          </a:p>
          <a:p>
            <a:r>
              <a:rPr lang="ko-KR" altLang="en-US" sz="1100" dirty="0" err="1"/>
              <a:t>를</a:t>
            </a:r>
            <a:r>
              <a:rPr lang="ko-KR" altLang="en-US" sz="1100" dirty="0"/>
              <a:t> 내어 화면에 출력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823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13315" name="Picture 3" descr="C:\Users\alfo\Desktop\발표용 자료\차트저장 사용자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60" y="2134210"/>
            <a:ext cx="2332194" cy="2529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/>
          <p:cNvSpPr/>
          <p:nvPr/>
        </p:nvSpPr>
        <p:spPr>
          <a:xfrm>
            <a:off x="5688369" y="27877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4" name="타원 23"/>
          <p:cNvSpPr/>
          <p:nvPr/>
        </p:nvSpPr>
        <p:spPr>
          <a:xfrm>
            <a:off x="54949" y="212422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6" name="굽은 화살표 5"/>
          <p:cNvSpPr/>
          <p:nvPr/>
        </p:nvSpPr>
        <p:spPr>
          <a:xfrm rot="10800000">
            <a:off x="2699790" y="3218690"/>
            <a:ext cx="3492633" cy="50518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52572" y="1995686"/>
            <a:ext cx="20746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버튼 클릭 시 화면의 파이차트가</a:t>
            </a:r>
            <a:endParaRPr lang="en-US" altLang="ko-KR" sz="1100" dirty="0"/>
          </a:p>
          <a:p>
            <a:r>
              <a:rPr lang="ko-KR" altLang="en-US" sz="1100" dirty="0"/>
              <a:t>다운로드 됨</a:t>
            </a:r>
            <a:r>
              <a:rPr lang="en-US" altLang="ko-KR" sz="1100" dirty="0"/>
              <a:t>.</a:t>
            </a:r>
          </a:p>
        </p:txBody>
      </p:sp>
      <p:sp>
        <p:nvSpPr>
          <p:cNvPr id="25" name="타원 24"/>
          <p:cNvSpPr/>
          <p:nvPr/>
        </p:nvSpPr>
        <p:spPr>
          <a:xfrm>
            <a:off x="6877432" y="206762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32" name="직선 연결선 31"/>
          <p:cNvCxnSpPr/>
          <p:nvPr/>
        </p:nvCxnSpPr>
        <p:spPr>
          <a:xfrm>
            <a:off x="6841373" y="2600957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4" name="TextBox 4"/>
          <p:cNvSpPr txBox="1"/>
          <p:nvPr/>
        </p:nvSpPr>
        <p:spPr>
          <a:xfrm>
            <a:off x="882829" y="591530"/>
            <a:ext cx="124264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통계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일반 회원</a:t>
            </a:r>
          </a:p>
        </p:txBody>
      </p:sp>
    </p:spTree>
    <p:extLst>
      <p:ext uri="{BB962C8B-B14F-4D97-AF65-F5344CB8AC3E}">
        <p14:creationId xmlns:p14="http://schemas.microsoft.com/office/powerpoint/2010/main" val="401017618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alfo\Desktop\발표용 자료\사업자통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2" y="950736"/>
            <a:ext cx="6192688" cy="254089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2443411" y="135695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5621867" y="273425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19848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사업자가 등록한 상품의 지역</a:t>
            </a:r>
            <a:endParaRPr lang="en-US" altLang="ko-KR" sz="1100" dirty="0"/>
          </a:p>
          <a:p>
            <a:r>
              <a:rPr lang="ko-KR" altLang="en-US" sz="1100" dirty="0"/>
              <a:t>별로 통계를 내어 화면에 출력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823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14339" name="Picture 3" descr="C:\Users\alfo\Desktop\발표용 자료\차트저장사업자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6" y="2225850"/>
            <a:ext cx="2516150" cy="238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/>
          <p:cNvSpPr/>
          <p:nvPr/>
        </p:nvSpPr>
        <p:spPr>
          <a:xfrm>
            <a:off x="56951" y="217277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6" name="굽은 화살표 35"/>
          <p:cNvSpPr/>
          <p:nvPr/>
        </p:nvSpPr>
        <p:spPr>
          <a:xfrm rot="10800000">
            <a:off x="2699790" y="3218690"/>
            <a:ext cx="3492633" cy="50518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110371" y="1180714"/>
            <a:ext cx="20746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버튼 클릭 시 화면의 파이차트가</a:t>
            </a:r>
            <a:endParaRPr lang="en-US" altLang="ko-KR" sz="1100" dirty="0"/>
          </a:p>
          <a:p>
            <a:r>
              <a:rPr lang="ko-KR" altLang="en-US" sz="1100" dirty="0"/>
              <a:t>다운로드 됨</a:t>
            </a:r>
            <a:r>
              <a:rPr lang="en-US" altLang="ko-KR" sz="1100" dirty="0"/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0" name="TextBox 4"/>
          <p:cNvSpPr txBox="1"/>
          <p:nvPr/>
        </p:nvSpPr>
        <p:spPr>
          <a:xfrm>
            <a:off x="882829" y="591530"/>
            <a:ext cx="104868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통계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</a:t>
            </a:r>
          </a:p>
        </p:txBody>
      </p:sp>
    </p:spTree>
    <p:extLst>
      <p:ext uri="{BB962C8B-B14F-4D97-AF65-F5344CB8AC3E}">
        <p14:creationId xmlns:p14="http://schemas.microsoft.com/office/powerpoint/2010/main" val="221347866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9502"/>
            <a:ext cx="20345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‘age’</a:t>
            </a:r>
            <a:r>
              <a:rPr lang="ko-KR" altLang="en-US" sz="1100" dirty="0"/>
              <a:t>에 범위를 주어 </a:t>
            </a:r>
            <a:r>
              <a:rPr lang="en-US" altLang="ko-KR" sz="1100" dirty="0"/>
              <a:t>count</a:t>
            </a:r>
            <a:r>
              <a:rPr lang="ko-KR" altLang="en-US" sz="1100" dirty="0"/>
              <a:t>하여</a:t>
            </a:r>
            <a:endParaRPr lang="en-US" altLang="ko-KR" sz="1100" dirty="0"/>
          </a:p>
          <a:p>
            <a:r>
              <a:rPr lang="ko-KR" altLang="en-US" sz="1100" dirty="0"/>
              <a:t>나이별 통계를 </a:t>
            </a:r>
            <a:r>
              <a:rPr lang="en-US" altLang="ko-KR" sz="1100" dirty="0"/>
              <a:t>select.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177114"/>
            <a:ext cx="206819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처음 회원가입 시 </a:t>
            </a:r>
            <a:r>
              <a:rPr lang="en-US" altLang="ko-KR" sz="1100" dirty="0"/>
              <a:t>‘,’</a:t>
            </a:r>
            <a:r>
              <a:rPr lang="ko-KR" altLang="en-US" sz="1100" dirty="0"/>
              <a:t>가 붙어서</a:t>
            </a:r>
            <a:endParaRPr lang="en-US" altLang="ko-KR" sz="1100" dirty="0"/>
          </a:p>
          <a:p>
            <a:r>
              <a:rPr lang="ko-KR" altLang="en-US" sz="1100" dirty="0"/>
              <a:t>들어옴</a:t>
            </a:r>
            <a:r>
              <a:rPr lang="en-US" altLang="ko-KR" sz="1100" dirty="0"/>
              <a:t>(ex.’,920413,1’).</a:t>
            </a:r>
          </a:p>
          <a:p>
            <a:r>
              <a:rPr lang="en-US" altLang="ko-KR" sz="1100" dirty="0"/>
              <a:t>9</a:t>
            </a:r>
            <a:r>
              <a:rPr lang="ko-KR" altLang="en-US" sz="1100" dirty="0"/>
              <a:t>번째 자리가 </a:t>
            </a:r>
            <a:r>
              <a:rPr lang="en-US" altLang="ko-KR" sz="1100" dirty="0"/>
              <a:t>‘1’</a:t>
            </a:r>
            <a:r>
              <a:rPr lang="ko-KR" altLang="en-US" sz="1100" dirty="0"/>
              <a:t>이나 </a:t>
            </a:r>
            <a:r>
              <a:rPr lang="en-US" altLang="ko-KR" sz="1100" dirty="0"/>
              <a:t>‘2’</a:t>
            </a:r>
            <a:r>
              <a:rPr lang="ko-KR" altLang="en-US" sz="1100" dirty="0"/>
              <a:t>면</a:t>
            </a:r>
            <a:endParaRPr lang="en-US" altLang="ko-KR" sz="1100" dirty="0"/>
          </a:p>
          <a:p>
            <a:r>
              <a:rPr lang="en-US" altLang="ko-KR" sz="1100" dirty="0"/>
              <a:t>1900</a:t>
            </a:r>
            <a:r>
              <a:rPr lang="ko-KR" altLang="en-US" sz="1100" dirty="0"/>
              <a:t>년도로</a:t>
            </a:r>
            <a:r>
              <a:rPr lang="en-US" altLang="ko-KR" sz="1100" dirty="0"/>
              <a:t>, </a:t>
            </a:r>
            <a:r>
              <a:rPr lang="ko-KR" altLang="en-US" sz="1100" dirty="0"/>
              <a:t>다른 경우</a:t>
            </a:r>
            <a:r>
              <a:rPr lang="en-US" altLang="ko-KR" sz="1100" dirty="0"/>
              <a:t>(3,4)</a:t>
            </a:r>
            <a:r>
              <a:rPr lang="ko-KR" altLang="en-US" sz="1100" dirty="0"/>
              <a:t>엔 </a:t>
            </a:r>
            <a:endParaRPr lang="en-US" altLang="ko-KR" sz="1100" dirty="0"/>
          </a:p>
          <a:p>
            <a:r>
              <a:rPr lang="en-US" altLang="ko-KR" sz="1100" dirty="0"/>
              <a:t>2000</a:t>
            </a:r>
            <a:r>
              <a:rPr lang="ko-KR" altLang="en-US" sz="1100" dirty="0"/>
              <a:t>년도로 하고 </a:t>
            </a:r>
            <a:r>
              <a:rPr lang="en-US" altLang="ko-KR" sz="1100" dirty="0"/>
              <a:t>‘,’</a:t>
            </a:r>
            <a:r>
              <a:rPr lang="ko-KR" altLang="en-US" sz="1100" dirty="0"/>
              <a:t>때문에 </a:t>
            </a:r>
            <a:endParaRPr lang="en-US" altLang="ko-KR" sz="1100" dirty="0"/>
          </a:p>
          <a:p>
            <a:r>
              <a:rPr lang="en-US" altLang="ko-KR" sz="1100" dirty="0"/>
              <a:t>2</a:t>
            </a:r>
            <a:r>
              <a:rPr lang="ko-KR" altLang="en-US" sz="1100" dirty="0"/>
              <a:t>번째부터</a:t>
            </a:r>
            <a:r>
              <a:rPr lang="en-US" altLang="ko-KR" sz="1100" dirty="0"/>
              <a:t> 2</a:t>
            </a:r>
            <a:r>
              <a:rPr lang="ko-KR" altLang="en-US" sz="1100" dirty="0"/>
              <a:t>자리를</a:t>
            </a:r>
            <a:endParaRPr lang="en-US" altLang="ko-KR" sz="1100" dirty="0"/>
          </a:p>
          <a:p>
            <a:r>
              <a:rPr lang="ko-KR" altLang="en-US" sz="1100" dirty="0"/>
              <a:t>나머지 뒤</a:t>
            </a:r>
            <a:r>
              <a:rPr lang="en-US" altLang="ko-KR" sz="1100" dirty="0"/>
              <a:t> </a:t>
            </a:r>
            <a:r>
              <a:rPr lang="ko-KR" altLang="en-US" sz="1100" dirty="0"/>
              <a:t>두 자리로 함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49974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12290" name="Picture 2" descr="C:\Users\alfo\Desktop\발표용 자료\쿼리사용자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73646"/>
            <a:ext cx="6122277" cy="318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220452" y="180982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220452" y="35078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" name="직사각형 1"/>
          <p:cNvSpPr/>
          <p:nvPr/>
        </p:nvSpPr>
        <p:spPr>
          <a:xfrm>
            <a:off x="539552" y="1809823"/>
            <a:ext cx="5184576" cy="162602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91952" y="3517477"/>
            <a:ext cx="5464224" cy="56644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0" name="TextBox 4"/>
          <p:cNvSpPr txBox="1"/>
          <p:nvPr/>
        </p:nvSpPr>
        <p:spPr>
          <a:xfrm>
            <a:off x="882829" y="591530"/>
            <a:ext cx="146867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사용자 통계 쿼리 문</a:t>
            </a:r>
          </a:p>
        </p:txBody>
      </p:sp>
    </p:spTree>
    <p:extLst>
      <p:ext uri="{BB962C8B-B14F-4D97-AF65-F5344CB8AC3E}">
        <p14:creationId xmlns:p14="http://schemas.microsoft.com/office/powerpoint/2010/main" val="75741194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9502"/>
            <a:ext cx="205056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각 지역에 맞는 리스트를 </a:t>
            </a:r>
            <a:r>
              <a:rPr lang="en-US" altLang="ko-KR" sz="1100" dirty="0"/>
              <a:t>count</a:t>
            </a:r>
          </a:p>
          <a:p>
            <a:r>
              <a:rPr lang="ko-KR" altLang="en-US" sz="1100" dirty="0"/>
              <a:t>하여 </a:t>
            </a:r>
            <a:r>
              <a:rPr lang="en-US" altLang="ko-KR" sz="1100" dirty="0"/>
              <a:t>select.</a:t>
            </a:r>
          </a:p>
          <a:p>
            <a:r>
              <a:rPr lang="ko-KR" altLang="en-US" sz="1100" dirty="0"/>
              <a:t>단</a:t>
            </a:r>
            <a:r>
              <a:rPr lang="en-US" altLang="ko-KR" sz="1100" dirty="0"/>
              <a:t>, </a:t>
            </a:r>
            <a:r>
              <a:rPr lang="ko-KR" altLang="en-US" sz="1100" dirty="0"/>
              <a:t>게시된 상품만 적용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13314" name="Picture 2" descr="C:\Users\alfo\Desktop\발표용 자료\쿼리 상품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51589"/>
            <a:ext cx="5354366" cy="375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739153" y="15082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1073456" y="4348926"/>
            <a:ext cx="1626336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3" name="TextBox 4"/>
          <p:cNvSpPr txBox="1"/>
          <p:nvPr/>
        </p:nvSpPr>
        <p:spPr>
          <a:xfrm>
            <a:off x="882829" y="591530"/>
            <a:ext cx="146867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통계 쿼리 문</a:t>
            </a:r>
          </a:p>
        </p:txBody>
      </p:sp>
    </p:spTree>
    <p:extLst>
      <p:ext uri="{BB962C8B-B14F-4D97-AF65-F5344CB8AC3E}">
        <p14:creationId xmlns:p14="http://schemas.microsoft.com/office/powerpoint/2010/main" val="239821722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723993" y="1851670"/>
            <a:ext cx="3696015" cy="1151654"/>
            <a:chOff x="4288531" y="2447473"/>
            <a:chExt cx="3696015" cy="1535538"/>
          </a:xfrm>
        </p:grpSpPr>
        <p:sp>
          <p:nvSpPr>
            <p:cNvPr id="2" name="TextBox 1"/>
            <p:cNvSpPr txBox="1"/>
            <p:nvPr/>
          </p:nvSpPr>
          <p:spPr>
            <a:xfrm>
              <a:off x="5204576" y="2447473"/>
              <a:ext cx="1782860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spc="-300" dirty="0">
                  <a:solidFill>
                    <a:srgbClr val="00002F"/>
                  </a:solidFill>
                  <a:latin typeface="+mj-ea"/>
                  <a:ea typeface="+mj-ea"/>
                </a:rPr>
                <a:t>Q&amp;A</a:t>
              </a:r>
              <a:endParaRPr lang="ko-KR" altLang="en-US" sz="5400" spc="-300" dirty="0">
                <a:solidFill>
                  <a:srgbClr val="00002F"/>
                </a:solidFill>
                <a:latin typeface="+mj-ea"/>
                <a:ea typeface="+mj-ea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4288531" y="3591817"/>
              <a:ext cx="3696015" cy="391194"/>
            </a:xfrm>
            <a:prstGeom prst="rect">
              <a:avLst/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20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4586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1380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개인 일정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김정휘</a:t>
            </a: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2713" y="863013"/>
            <a:ext cx="8708860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206408" y="186194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역할분담 </a:t>
            </a:r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&amp;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일정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02.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514491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471965" y="1923678"/>
            <a:ext cx="4200071" cy="1151654"/>
            <a:chOff x="4000499" y="2447473"/>
            <a:chExt cx="4200071" cy="1535538"/>
          </a:xfrm>
        </p:grpSpPr>
        <p:sp>
          <p:nvSpPr>
            <p:cNvPr id="2" name="TextBox 1"/>
            <p:cNvSpPr txBox="1"/>
            <p:nvPr/>
          </p:nvSpPr>
          <p:spPr>
            <a:xfrm>
              <a:off x="4125754" y="2447473"/>
              <a:ext cx="3940501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spc="-300" dirty="0">
                  <a:solidFill>
                    <a:srgbClr val="00002F"/>
                  </a:solidFill>
                  <a:latin typeface="+mj-lt"/>
                  <a:ea typeface="나눔스퀘어 ExtraBold" panose="020B0600000101010101" pitchFamily="50" charset="-127"/>
                </a:rPr>
                <a:t>Thank you</a:t>
              </a:r>
              <a:endParaRPr lang="ko-KR" altLang="en-US" sz="5400" spc="-30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4000499" y="3591816"/>
              <a:ext cx="4200071" cy="391195"/>
            </a:xfrm>
            <a:prstGeom prst="rect">
              <a:avLst/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나눔고딕 ExtraBold" pitchFamily="50" charset="-127"/>
                  <a:ea typeface="나눔고딕 ExtraBold" pitchFamily="50" charset="-127"/>
                </a:rPr>
                <a:t>감사합니다</a:t>
              </a:r>
              <a:r>
                <a:rPr lang="en-US" altLang="ko-KR" sz="1200" dirty="0">
                  <a:latin typeface="나눔고딕 ExtraBold" pitchFamily="50" charset="-127"/>
                  <a:ea typeface="나눔고딕 ExtraBold" pitchFamily="50" charset="-127"/>
                </a:rPr>
                <a:t>.</a:t>
              </a:r>
              <a:endParaRPr lang="ko-KR" altLang="en-US" sz="120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4171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83360" y="146338"/>
            <a:ext cx="1478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rgbClr val="00002F"/>
                </a:solidFill>
                <a:latin typeface="+mj-ea"/>
                <a:ea typeface="+mj-ea"/>
              </a:rPr>
              <a:t>목차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3991499" y="650035"/>
            <a:ext cx="117752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378247" y="794410"/>
            <a:ext cx="9316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002F"/>
                </a:solidFill>
                <a:latin typeface="나눔고딕 ExtraBold" pitchFamily="50" charset="-127"/>
                <a:ea typeface="나눔고딕 ExtraBold" pitchFamily="50" charset="-127"/>
              </a:rPr>
              <a:t>01</a:t>
            </a:r>
            <a:endParaRPr lang="ko-KR" altLang="en-US" sz="4800" b="1" dirty="0">
              <a:solidFill>
                <a:srgbClr val="00002F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75760" y="1693835"/>
            <a:ext cx="1224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개발목적 및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ko-KR" altLang="en-US" sz="1200" b="1" dirty="0">
                <a:latin typeface="+mn-ea"/>
              </a:rPr>
              <a:t>요구사항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1475656" y="1658506"/>
            <a:ext cx="792088" cy="0"/>
          </a:xfrm>
          <a:prstGeom prst="line">
            <a:avLst/>
          </a:prstGeom>
          <a:ln w="38100">
            <a:solidFill>
              <a:srgbClr val="0000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14878" y="2090554"/>
            <a:ext cx="15348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-</a:t>
            </a:r>
            <a:r>
              <a:rPr lang="ko-KR" altLang="en-US" sz="1000" dirty="0"/>
              <a:t>개발목적</a:t>
            </a:r>
            <a:endParaRPr lang="en-US" altLang="ko-KR" sz="1000" dirty="0"/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사용자 요구사항</a:t>
            </a:r>
            <a:endParaRPr lang="en-US" altLang="ko-KR" sz="1000" dirty="0"/>
          </a:p>
          <a:p>
            <a:r>
              <a:rPr lang="en-US" altLang="ko-KR" sz="1000" dirty="0"/>
              <a:t> (</a:t>
            </a:r>
            <a:r>
              <a:rPr lang="ko-KR" altLang="en-US" sz="1000" dirty="0"/>
              <a:t>일반</a:t>
            </a:r>
            <a:r>
              <a:rPr lang="en-US" altLang="ko-KR" sz="1000" dirty="0"/>
              <a:t>/</a:t>
            </a:r>
            <a:r>
              <a:rPr lang="ko-KR" altLang="en-US" sz="1000" dirty="0"/>
              <a:t>사업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관리자 요구사항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3245558" y="2090554"/>
            <a:ext cx="15348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-</a:t>
            </a:r>
            <a:r>
              <a:rPr lang="ko-KR" altLang="en-US" sz="1000" dirty="0"/>
              <a:t>역할분담</a:t>
            </a:r>
            <a:endParaRPr lang="en-US" altLang="ko-KR" sz="1000" dirty="0"/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개발일정</a:t>
            </a:r>
            <a:r>
              <a:rPr lang="en-US" altLang="ko-KR" sz="1000" dirty="0"/>
              <a:t>(</a:t>
            </a:r>
            <a:r>
              <a:rPr lang="ko-KR" altLang="en-US" sz="1000" dirty="0"/>
              <a:t>팀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개발일정</a:t>
            </a:r>
            <a:r>
              <a:rPr lang="en-US" altLang="ko-KR" sz="1000" dirty="0"/>
              <a:t>(</a:t>
            </a:r>
            <a:r>
              <a:rPr lang="ko-KR" altLang="en-US" sz="1000" dirty="0"/>
              <a:t>개인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5053378" y="1977018"/>
            <a:ext cx="15348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-</a:t>
            </a:r>
            <a:r>
              <a:rPr lang="ko-KR" altLang="en-US" sz="1000" dirty="0"/>
              <a:t>개발환경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6739860" y="2090554"/>
            <a:ext cx="15348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-</a:t>
            </a:r>
            <a:r>
              <a:rPr lang="ko-KR" altLang="en-US" sz="1000" dirty="0"/>
              <a:t>관리자 </a:t>
            </a:r>
            <a:r>
              <a:rPr lang="en-US" altLang="ko-KR" sz="1000" dirty="0"/>
              <a:t>Diagram</a:t>
            </a:r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사용자 </a:t>
            </a:r>
            <a:r>
              <a:rPr lang="en-US" altLang="ko-KR" sz="1000" dirty="0"/>
              <a:t>Diagram</a:t>
            </a:r>
          </a:p>
          <a:p>
            <a:r>
              <a:rPr lang="en-US" altLang="ko-KR" sz="1000" dirty="0"/>
              <a:t> (</a:t>
            </a:r>
            <a:r>
              <a:rPr lang="ko-KR" altLang="en-US" sz="1000" dirty="0"/>
              <a:t>일반</a:t>
            </a:r>
            <a:r>
              <a:rPr lang="en-US" altLang="ko-KR" sz="1000" dirty="0"/>
              <a:t>/</a:t>
            </a:r>
            <a:r>
              <a:rPr lang="ko-KR" altLang="en-US" sz="1000" dirty="0"/>
              <a:t>사업</a:t>
            </a:r>
            <a:r>
              <a:rPr lang="en-US" altLang="ko-KR" sz="1000" dirty="0"/>
              <a:t>)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1452978" y="4035060"/>
            <a:ext cx="15348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-</a:t>
            </a:r>
            <a:r>
              <a:rPr lang="ko-KR" altLang="en-US" sz="1000" dirty="0"/>
              <a:t>개체관계도</a:t>
            </a:r>
            <a:endParaRPr lang="en-US" altLang="ko-KR" sz="1000" dirty="0"/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논리적 모델링</a:t>
            </a:r>
            <a:endParaRPr lang="en-US" altLang="ko-KR" sz="1000" dirty="0"/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물리적 모델링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3211650" y="4177992"/>
            <a:ext cx="15348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-MVC </a:t>
            </a:r>
            <a:r>
              <a:rPr lang="ko-KR" altLang="en-US" sz="1000" dirty="0"/>
              <a:t>구조</a:t>
            </a:r>
            <a:endParaRPr lang="en-US" altLang="ko-KR" sz="1000" dirty="0"/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사용자 </a:t>
            </a:r>
            <a:r>
              <a:rPr lang="en-US" altLang="ko-KR" sz="1000" dirty="0"/>
              <a:t>UML(</a:t>
            </a:r>
            <a:r>
              <a:rPr lang="ko-KR" altLang="en-US" sz="1000" dirty="0"/>
              <a:t>일반</a:t>
            </a:r>
            <a:r>
              <a:rPr lang="en-US" altLang="ko-KR" sz="1000" dirty="0"/>
              <a:t>/</a:t>
            </a:r>
            <a:r>
              <a:rPr lang="ko-KR" altLang="en-US" sz="1000" dirty="0"/>
              <a:t>사업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/>
              <a:t>-</a:t>
            </a:r>
            <a:r>
              <a:rPr lang="ko-KR" altLang="en-US" sz="1000" dirty="0"/>
              <a:t>관리자 </a:t>
            </a:r>
            <a:r>
              <a:rPr lang="en-US" altLang="ko-KR" sz="1000" dirty="0"/>
              <a:t>UML</a:t>
            </a:r>
            <a:endParaRPr lang="ko-KR" altLang="en-US" sz="1000" dirty="0"/>
          </a:p>
        </p:txBody>
      </p:sp>
      <p:sp>
        <p:nvSpPr>
          <p:cNvPr id="119" name="TextBox 118"/>
          <p:cNvSpPr txBox="1"/>
          <p:nvPr/>
        </p:nvSpPr>
        <p:spPr>
          <a:xfrm>
            <a:off x="5038138" y="4035060"/>
            <a:ext cx="15348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-UI</a:t>
            </a:r>
            <a:r>
              <a:rPr lang="ko-KR" altLang="en-US" sz="1000" dirty="0"/>
              <a:t>기능 설명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6951874" y="4196660"/>
            <a:ext cx="1534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-</a:t>
            </a:r>
            <a:r>
              <a:rPr lang="ko-KR" altLang="en-US" sz="1000" dirty="0"/>
              <a:t>후기</a:t>
            </a:r>
            <a:endParaRPr lang="en-US" altLang="ko-KR" sz="1000" dirty="0"/>
          </a:p>
          <a:p>
            <a:r>
              <a:rPr lang="en-US" altLang="ko-KR" sz="1000" dirty="0"/>
              <a:t>-</a:t>
            </a:r>
            <a:r>
              <a:rPr lang="en-US" altLang="ko-KR" sz="1000" dirty="0" err="1"/>
              <a:t>QnA</a:t>
            </a:r>
            <a:endParaRPr lang="en-US" altLang="ko-KR" sz="1000" dirty="0"/>
          </a:p>
        </p:txBody>
      </p:sp>
      <p:grpSp>
        <p:nvGrpSpPr>
          <p:cNvPr id="55" name="그룹 54"/>
          <p:cNvGrpSpPr/>
          <p:nvPr/>
        </p:nvGrpSpPr>
        <p:grpSpPr>
          <a:xfrm>
            <a:off x="3046581" y="794410"/>
            <a:ext cx="1224135" cy="1361090"/>
            <a:chOff x="941121" y="1059582"/>
            <a:chExt cx="1224135" cy="1361090"/>
          </a:xfrm>
        </p:grpSpPr>
        <p:sp>
          <p:nvSpPr>
            <p:cNvPr id="56" name="TextBox 55"/>
            <p:cNvSpPr txBox="1"/>
            <p:nvPr/>
          </p:nvSpPr>
          <p:spPr>
            <a:xfrm>
              <a:off x="1043608" y="1059582"/>
              <a:ext cx="93166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002F"/>
                  </a:solidFill>
                  <a:latin typeface="나눔고딕 ExtraBold" pitchFamily="50" charset="-127"/>
                  <a:ea typeface="나눔고딕 ExtraBold" pitchFamily="50" charset="-127"/>
                </a:rPr>
                <a:t>02</a:t>
              </a:r>
              <a:endParaRPr lang="ko-KR" altLang="en-US" sz="4800" b="1" dirty="0">
                <a:solidFill>
                  <a:srgbClr val="00002F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941121" y="1959007"/>
              <a:ext cx="12241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latin typeface="+mn-ea"/>
                </a:rPr>
                <a:t>역할분담</a:t>
              </a:r>
              <a:endParaRPr lang="en-US" altLang="ko-KR" sz="1200" b="1" dirty="0">
                <a:latin typeface="+mn-ea"/>
              </a:endParaRPr>
            </a:p>
            <a:p>
              <a:pPr algn="ctr"/>
              <a:r>
                <a:rPr lang="en-US" altLang="ko-KR" sz="1200" b="1" dirty="0">
                  <a:latin typeface="+mn-ea"/>
                </a:rPr>
                <a:t>&amp; </a:t>
              </a:r>
              <a:r>
                <a:rPr lang="ko-KR" altLang="en-US" sz="1200" b="1" dirty="0">
                  <a:latin typeface="+mn-ea"/>
                </a:rPr>
                <a:t>일정</a:t>
              </a:r>
              <a:endParaRPr lang="en-US" altLang="ko-KR" sz="1200" b="1" dirty="0">
                <a:latin typeface="+mn-ea"/>
              </a:endParaRPr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1141017" y="1923678"/>
              <a:ext cx="792088" cy="0"/>
            </a:xfrm>
            <a:prstGeom prst="line">
              <a:avLst/>
            </a:prstGeom>
            <a:ln w="38100">
              <a:solidFill>
                <a:srgbClr val="0000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그룹 59"/>
          <p:cNvGrpSpPr/>
          <p:nvPr/>
        </p:nvGrpSpPr>
        <p:grpSpPr>
          <a:xfrm>
            <a:off x="4817402" y="794410"/>
            <a:ext cx="1224135" cy="1176424"/>
            <a:chOff x="941121" y="1059582"/>
            <a:chExt cx="1224135" cy="1176424"/>
          </a:xfrm>
        </p:grpSpPr>
        <p:sp>
          <p:nvSpPr>
            <p:cNvPr id="61" name="TextBox 60"/>
            <p:cNvSpPr txBox="1"/>
            <p:nvPr/>
          </p:nvSpPr>
          <p:spPr>
            <a:xfrm>
              <a:off x="1043608" y="1059582"/>
              <a:ext cx="93166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002F"/>
                  </a:solidFill>
                  <a:latin typeface="나눔고딕 ExtraBold" pitchFamily="50" charset="-127"/>
                  <a:ea typeface="나눔고딕 ExtraBold" pitchFamily="50" charset="-127"/>
                </a:rPr>
                <a:t>03</a:t>
              </a:r>
              <a:endParaRPr lang="ko-KR" altLang="en-US" sz="4800" b="1" dirty="0">
                <a:solidFill>
                  <a:srgbClr val="00002F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941121" y="1959007"/>
              <a:ext cx="12241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latin typeface="+mn-ea"/>
                </a:rPr>
                <a:t>개발환경</a:t>
              </a:r>
            </a:p>
          </p:txBody>
        </p:sp>
        <p:cxnSp>
          <p:nvCxnSpPr>
            <p:cNvPr id="63" name="직선 연결선 62"/>
            <p:cNvCxnSpPr/>
            <p:nvPr/>
          </p:nvCxnSpPr>
          <p:spPr>
            <a:xfrm>
              <a:off x="1141017" y="1923678"/>
              <a:ext cx="792088" cy="0"/>
            </a:xfrm>
            <a:prstGeom prst="line">
              <a:avLst/>
            </a:prstGeom>
            <a:ln w="38100">
              <a:solidFill>
                <a:srgbClr val="0000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그룹 64"/>
          <p:cNvGrpSpPr/>
          <p:nvPr/>
        </p:nvGrpSpPr>
        <p:grpSpPr>
          <a:xfrm>
            <a:off x="6588224" y="794410"/>
            <a:ext cx="1224135" cy="1361090"/>
            <a:chOff x="941121" y="1059582"/>
            <a:chExt cx="1224135" cy="1361090"/>
          </a:xfrm>
        </p:grpSpPr>
        <p:sp>
          <p:nvSpPr>
            <p:cNvPr id="66" name="TextBox 65"/>
            <p:cNvSpPr txBox="1"/>
            <p:nvPr/>
          </p:nvSpPr>
          <p:spPr>
            <a:xfrm>
              <a:off x="1043608" y="1059582"/>
              <a:ext cx="93166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00002F"/>
                  </a:solidFill>
                  <a:latin typeface="나눔고딕 ExtraBold" pitchFamily="50" charset="-127"/>
                  <a:ea typeface="나눔고딕 ExtraBold" pitchFamily="50" charset="-127"/>
                </a:rPr>
                <a:t>04</a:t>
              </a:r>
              <a:endParaRPr lang="ko-KR" altLang="en-US" sz="4800" b="1" dirty="0">
                <a:solidFill>
                  <a:srgbClr val="00002F"/>
                </a:soli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941121" y="1959007"/>
              <a:ext cx="12241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+mn-ea"/>
                </a:rPr>
                <a:t>Use-case-</a:t>
              </a:r>
            </a:p>
            <a:p>
              <a:pPr algn="ctr"/>
              <a:r>
                <a:rPr lang="en-US" altLang="ko-KR" sz="1200" b="1" dirty="0">
                  <a:latin typeface="+mn-ea"/>
                </a:rPr>
                <a:t>Diagram</a:t>
              </a:r>
              <a:endParaRPr lang="ko-KR" altLang="en-US" sz="1200" b="1" dirty="0">
                <a:latin typeface="+mn-ea"/>
              </a:endParaRPr>
            </a:p>
          </p:txBody>
        </p:sp>
        <p:cxnSp>
          <p:nvCxnSpPr>
            <p:cNvPr id="68" name="직선 연결선 67"/>
            <p:cNvCxnSpPr/>
            <p:nvPr/>
          </p:nvCxnSpPr>
          <p:spPr>
            <a:xfrm>
              <a:off x="1141017" y="1923678"/>
              <a:ext cx="792088" cy="0"/>
            </a:xfrm>
            <a:prstGeom prst="line">
              <a:avLst/>
            </a:prstGeom>
            <a:ln w="38100">
              <a:solidFill>
                <a:srgbClr val="0000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/>
          <p:cNvGrpSpPr/>
          <p:nvPr/>
        </p:nvGrpSpPr>
        <p:grpSpPr>
          <a:xfrm>
            <a:off x="1275760" y="2866608"/>
            <a:ext cx="6536599" cy="1361090"/>
            <a:chOff x="1275760" y="915566"/>
            <a:chExt cx="6536599" cy="1361090"/>
          </a:xfrm>
        </p:grpSpPr>
        <p:grpSp>
          <p:nvGrpSpPr>
            <p:cNvPr id="92" name="그룹 91"/>
            <p:cNvGrpSpPr/>
            <p:nvPr/>
          </p:nvGrpSpPr>
          <p:grpSpPr>
            <a:xfrm>
              <a:off x="1275760" y="915566"/>
              <a:ext cx="1224135" cy="1176424"/>
              <a:chOff x="941121" y="1059582"/>
              <a:chExt cx="1224135" cy="1176424"/>
            </a:xfrm>
          </p:grpSpPr>
          <p:sp>
            <p:nvSpPr>
              <p:cNvPr id="108" name="TextBox 107"/>
              <p:cNvSpPr txBox="1"/>
              <p:nvPr/>
            </p:nvSpPr>
            <p:spPr>
              <a:xfrm>
                <a:off x="1043608" y="1059582"/>
                <a:ext cx="93166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00002F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05</a:t>
                </a:r>
                <a:endParaRPr lang="ko-KR" altLang="en-US" sz="4800" b="1" dirty="0">
                  <a:solidFill>
                    <a:srgbClr val="00002F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941121" y="1959007"/>
                <a:ext cx="12241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latin typeface="+mn-ea"/>
                  </a:rPr>
                  <a:t>DB</a:t>
                </a:r>
                <a:r>
                  <a:rPr lang="ko-KR" altLang="en-US" sz="1200" b="1" dirty="0">
                    <a:latin typeface="+mn-ea"/>
                  </a:rPr>
                  <a:t>구조</a:t>
                </a:r>
              </a:p>
            </p:txBody>
          </p:sp>
          <p:cxnSp>
            <p:nvCxnSpPr>
              <p:cNvPr id="110" name="직선 연결선 109"/>
              <p:cNvCxnSpPr/>
              <p:nvPr/>
            </p:nvCxnSpPr>
            <p:spPr>
              <a:xfrm>
                <a:off x="1141017" y="1923678"/>
                <a:ext cx="792088" cy="0"/>
              </a:xfrm>
              <a:prstGeom prst="line">
                <a:avLst/>
              </a:prstGeom>
              <a:ln w="38100">
                <a:solidFill>
                  <a:srgbClr val="0000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그룹 92"/>
            <p:cNvGrpSpPr/>
            <p:nvPr/>
          </p:nvGrpSpPr>
          <p:grpSpPr>
            <a:xfrm>
              <a:off x="3046581" y="915566"/>
              <a:ext cx="1224135" cy="1361090"/>
              <a:chOff x="941121" y="1059582"/>
              <a:chExt cx="1224135" cy="1361090"/>
            </a:xfrm>
          </p:grpSpPr>
          <p:sp>
            <p:nvSpPr>
              <p:cNvPr id="104" name="TextBox 103"/>
              <p:cNvSpPr txBox="1"/>
              <p:nvPr/>
            </p:nvSpPr>
            <p:spPr>
              <a:xfrm>
                <a:off x="1043608" y="1059582"/>
                <a:ext cx="93166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00002F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06</a:t>
                </a:r>
                <a:endParaRPr lang="ko-KR" altLang="en-US" sz="4800" b="1" dirty="0">
                  <a:solidFill>
                    <a:srgbClr val="00002F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941121" y="1959007"/>
                <a:ext cx="122413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+mn-ea"/>
                  </a:rPr>
                  <a:t>프로그램</a:t>
                </a:r>
                <a:endParaRPr lang="en-US" altLang="ko-KR" sz="1200" b="1" dirty="0">
                  <a:latin typeface="+mn-ea"/>
                </a:endParaRPr>
              </a:p>
              <a:p>
                <a:pPr algn="ctr"/>
                <a:r>
                  <a:rPr lang="ko-KR" altLang="en-US" sz="1200" b="1" dirty="0">
                    <a:latin typeface="+mn-ea"/>
                  </a:rPr>
                  <a:t>구조</a:t>
                </a:r>
              </a:p>
            </p:txBody>
          </p:sp>
          <p:cxnSp>
            <p:nvCxnSpPr>
              <p:cNvPr id="106" name="직선 연결선 105"/>
              <p:cNvCxnSpPr/>
              <p:nvPr/>
            </p:nvCxnSpPr>
            <p:spPr>
              <a:xfrm>
                <a:off x="1141017" y="1923678"/>
                <a:ext cx="792088" cy="0"/>
              </a:xfrm>
              <a:prstGeom prst="line">
                <a:avLst/>
              </a:prstGeom>
              <a:ln w="38100">
                <a:solidFill>
                  <a:srgbClr val="0000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/>
            <p:cNvGrpSpPr/>
            <p:nvPr/>
          </p:nvGrpSpPr>
          <p:grpSpPr>
            <a:xfrm>
              <a:off x="4817402" y="915566"/>
              <a:ext cx="1224135" cy="1176424"/>
              <a:chOff x="941121" y="1059582"/>
              <a:chExt cx="1224135" cy="1176424"/>
            </a:xfrm>
          </p:grpSpPr>
          <p:sp>
            <p:nvSpPr>
              <p:cNvPr id="100" name="TextBox 99"/>
              <p:cNvSpPr txBox="1"/>
              <p:nvPr/>
            </p:nvSpPr>
            <p:spPr>
              <a:xfrm>
                <a:off x="1043608" y="1059582"/>
                <a:ext cx="93166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00002F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07</a:t>
                </a:r>
                <a:endParaRPr lang="ko-KR" altLang="en-US" sz="4800" b="1" dirty="0">
                  <a:solidFill>
                    <a:srgbClr val="00002F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941121" y="1959007"/>
                <a:ext cx="12241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latin typeface="+mn-ea"/>
                  </a:rPr>
                  <a:t>UI</a:t>
                </a:r>
                <a:r>
                  <a:rPr lang="ko-KR" altLang="en-US" sz="1200" b="1" dirty="0">
                    <a:latin typeface="+mn-ea"/>
                  </a:rPr>
                  <a:t>기능</a:t>
                </a:r>
              </a:p>
            </p:txBody>
          </p:sp>
          <p:cxnSp>
            <p:nvCxnSpPr>
              <p:cNvPr id="102" name="직선 연결선 101"/>
              <p:cNvCxnSpPr/>
              <p:nvPr/>
            </p:nvCxnSpPr>
            <p:spPr>
              <a:xfrm>
                <a:off x="1141017" y="1923678"/>
                <a:ext cx="792088" cy="0"/>
              </a:xfrm>
              <a:prstGeom prst="line">
                <a:avLst/>
              </a:prstGeom>
              <a:ln w="38100">
                <a:solidFill>
                  <a:srgbClr val="0000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그룹 94"/>
            <p:cNvGrpSpPr/>
            <p:nvPr/>
          </p:nvGrpSpPr>
          <p:grpSpPr>
            <a:xfrm>
              <a:off x="6588224" y="915566"/>
              <a:ext cx="1224135" cy="1361090"/>
              <a:chOff x="941121" y="1059582"/>
              <a:chExt cx="1224135" cy="1361090"/>
            </a:xfrm>
          </p:grpSpPr>
          <p:sp>
            <p:nvSpPr>
              <p:cNvPr id="96" name="TextBox 95"/>
              <p:cNvSpPr txBox="1"/>
              <p:nvPr/>
            </p:nvSpPr>
            <p:spPr>
              <a:xfrm>
                <a:off x="1043608" y="1059582"/>
                <a:ext cx="93166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00002F"/>
                    </a:solidFill>
                    <a:latin typeface="나눔고딕 ExtraBold" pitchFamily="50" charset="-127"/>
                    <a:ea typeface="나눔고딕 ExtraBold" pitchFamily="50" charset="-127"/>
                  </a:rPr>
                  <a:t>08</a:t>
                </a:r>
                <a:endParaRPr lang="ko-KR" altLang="en-US" sz="4800" b="1" dirty="0">
                  <a:solidFill>
                    <a:srgbClr val="00002F"/>
                  </a:solidFill>
                  <a:latin typeface="나눔고딕 ExtraBold" pitchFamily="50" charset="-127"/>
                  <a:ea typeface="나눔고딕 ExtraBold" pitchFamily="50" charset="-127"/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941121" y="1959007"/>
                <a:ext cx="122413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latin typeface="+mn-ea"/>
                  </a:rPr>
                  <a:t>후기 </a:t>
                </a:r>
                <a:r>
                  <a:rPr lang="en-US" altLang="ko-KR" sz="1200" b="1" dirty="0">
                    <a:latin typeface="+mn-ea"/>
                  </a:rPr>
                  <a:t>&amp;</a:t>
                </a:r>
              </a:p>
              <a:p>
                <a:pPr algn="ctr"/>
                <a:r>
                  <a:rPr lang="en-US" altLang="ko-KR" sz="1200" b="1" dirty="0" err="1">
                    <a:latin typeface="+mn-ea"/>
                  </a:rPr>
                  <a:t>QnA</a:t>
                </a:r>
                <a:endParaRPr lang="ko-KR" altLang="en-US" sz="1200" b="1" dirty="0">
                  <a:latin typeface="+mn-ea"/>
                </a:endParaRPr>
              </a:p>
            </p:txBody>
          </p:sp>
          <p:cxnSp>
            <p:nvCxnSpPr>
              <p:cNvPr id="98" name="직선 연결선 97"/>
              <p:cNvCxnSpPr/>
              <p:nvPr/>
            </p:nvCxnSpPr>
            <p:spPr>
              <a:xfrm>
                <a:off x="1141017" y="1923678"/>
                <a:ext cx="792088" cy="0"/>
              </a:xfrm>
              <a:prstGeom prst="line">
                <a:avLst/>
              </a:prstGeom>
              <a:ln w="38100">
                <a:solidFill>
                  <a:srgbClr val="0000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47715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팀 프로젝트 [ACTIVILLAGE]\ppt\픽토그램\noun_manage_942484.png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37"/>
          <a:stretch/>
        </p:blipFill>
        <p:spPr bwMode="auto">
          <a:xfrm>
            <a:off x="3275856" y="1439977"/>
            <a:ext cx="3096344" cy="257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61075" y="540286"/>
            <a:ext cx="817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개발환경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개발환경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600" y="1059582"/>
            <a:ext cx="5464829" cy="33239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개발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OS = Windows 7 Home Premium K(64 bit)</a:t>
            </a:r>
          </a:p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DB 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서버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 = Oracle11g</a:t>
            </a: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웹 서버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 = Tomcat 9.0</a:t>
            </a: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프레임워크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= Spring 4.3.3. RELEASE</a:t>
            </a: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개발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Tool = spring-tool-suite-3.8.4(</a:t>
            </a:r>
            <a:r>
              <a:rPr lang="en-US" altLang="ko-KR" sz="14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sts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),  SQL Developer 4.1.5.21</a:t>
            </a: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개발언어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= JAVA 8, HTML5, CSS3, </a:t>
            </a:r>
            <a:r>
              <a:rPr lang="en-US" altLang="ko-KR" sz="14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jQuery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, JSP, JavaScript, XML</a:t>
            </a:r>
          </a:p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Build = maven 2.9</a:t>
            </a: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데이터베이스 모델링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: </a:t>
            </a:r>
            <a:r>
              <a:rPr lang="en-US" altLang="ko-KR" sz="14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ERwin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 7.3.0.1666</a:t>
            </a: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단위테스트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: Find Bugs, PMD</a:t>
            </a: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문서화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: Word, PowerPoint, Excel</a:t>
            </a: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형상관리 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= </a:t>
            </a:r>
            <a:r>
              <a:rPr lang="en-US" altLang="ko-KR" sz="14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GitHub</a:t>
            </a:r>
            <a:endParaRPr lang="en-US" altLang="ko-KR" sz="1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alpha val="90000"/>
                </a:schemeClr>
              </a:solidFill>
            </a:endParaRP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브라우저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 = chrome</a:t>
            </a:r>
          </a:p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JAVA = JDK 1.8.0_131</a:t>
            </a:r>
          </a:p>
          <a:p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UML = </a:t>
            </a:r>
            <a:r>
              <a:rPr lang="en-US" altLang="ko-KR" sz="14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starUML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 2.8.0</a:t>
            </a:r>
          </a:p>
          <a:p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플러그인 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: Bootstrap-3.3.7-dist, </a:t>
            </a:r>
            <a:r>
              <a:rPr lang="en-US" altLang="ko-KR" sz="14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ObjectAid</a:t>
            </a:r>
            <a:r>
              <a:rPr lang="en-US" altLang="ko-KR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alpha val="90000"/>
                  </a:schemeClr>
                </a:solidFill>
              </a:rPr>
              <a:t> UML Explorer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6051" y="183823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03.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1399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71600" y="543699"/>
            <a:ext cx="1321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Diagram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199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Arial Rounded MT Bold" pitchFamily="34" charset="0"/>
                <a:ea typeface="+mj-ea"/>
              </a:rPr>
              <a:t>use-case-diagram</a:t>
            </a:r>
            <a:endParaRPr lang="ko-KR" altLang="en-US" dirty="0">
              <a:solidFill>
                <a:srgbClr val="00002F"/>
              </a:solidFill>
              <a:latin typeface="Arial Rounded MT Bold" pitchFamily="34" charset="0"/>
              <a:ea typeface="+mj-ea"/>
            </a:endParaRPr>
          </a:p>
        </p:txBody>
      </p:sp>
      <p:pic>
        <p:nvPicPr>
          <p:cNvPr id="8" name="Picture 2" descr="C:\Users\alfo8-19\Desktop\팀프로젝트\ACTIVILLAGE\use-case-diagram(완료)\관리자 U-C-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39" y="820698"/>
            <a:ext cx="7169193" cy="432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36051" y="183823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04.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5518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48740" y="543699"/>
            <a:ext cx="2111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사용자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Diagram(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일반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)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199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Arial Rounded MT Bold" pitchFamily="34" charset="0"/>
                <a:ea typeface="+mj-ea"/>
              </a:rPr>
              <a:t>use-case-diagram</a:t>
            </a:r>
            <a:endParaRPr lang="ko-KR" altLang="en-US" dirty="0">
              <a:solidFill>
                <a:srgbClr val="00002F"/>
              </a:solidFill>
              <a:latin typeface="Arial Rounded MT Bold" pitchFamily="34" charset="0"/>
              <a:ea typeface="+mj-ea"/>
            </a:endParaRPr>
          </a:p>
        </p:txBody>
      </p:sp>
      <p:pic>
        <p:nvPicPr>
          <p:cNvPr id="3075" name="Picture 3" descr="C:\Users\alfo8-19\Desktop\팀프로젝트\ACTIVILLAGE\use-case-diagram(완료)\사업자 사용자 U-C-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39" y="820698"/>
            <a:ext cx="7153953" cy="432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36051" y="183823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04.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2768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63980" y="540286"/>
            <a:ext cx="962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개체관계도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DB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구조</a:t>
            </a:r>
          </a:p>
        </p:txBody>
      </p:sp>
      <p:pic>
        <p:nvPicPr>
          <p:cNvPr id="4098" name="Picture 2" descr="C:\Users\alfo8-19\Desktop\팀프로젝트\ACTIVILLAGE\데이터 모델링(완료)\개체관계도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40" y="817285"/>
            <a:ext cx="7153952" cy="432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36051" y="183823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05.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8718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58814" y="540286"/>
            <a:ext cx="1149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논리적 모델링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DB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구조</a:t>
            </a:r>
          </a:p>
        </p:txBody>
      </p:sp>
      <p:pic>
        <p:nvPicPr>
          <p:cNvPr id="5122" name="Picture 2" descr="C:\Users\alfo8-19\Desktop\팀프로젝트\ACTIVILLAGE\데이터 모델링(완료)\논리적모델링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14" y="817285"/>
            <a:ext cx="7141578" cy="432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36051" y="183823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05.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7843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206408" y="18619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DB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구조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8814" y="540286"/>
            <a:ext cx="1149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물리적 모델링</a:t>
            </a:r>
          </a:p>
        </p:txBody>
      </p:sp>
      <p:pic>
        <p:nvPicPr>
          <p:cNvPr id="6146" name="Picture 2" descr="C:\Users\alfo8-19\Desktop\팀프로젝트\ACTIVILLAGE\데이터 모델링(완료)\물리적모델링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38" y="817285"/>
            <a:ext cx="7153953" cy="432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36051" y="183823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05.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4989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72187" y="540286"/>
            <a:ext cx="1473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-MVC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구조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관리자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)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pic>
        <p:nvPicPr>
          <p:cNvPr id="1034" name="Picture 10" descr="C:\Users\alfo8-19\Desktop\관리자 메인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04" y="818738"/>
            <a:ext cx="2309813" cy="433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alfo8-19\Desktop\관리자 메인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652" y="820321"/>
            <a:ext cx="2316163" cy="433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alfo8-19\Desktop\관리자 메인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148" y="820698"/>
            <a:ext cx="2019300" cy="189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C:\Users\alfo8-19\Desktop\관리자\쿼리\관리자 쿼리 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072" y="2700526"/>
            <a:ext cx="2019300" cy="245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:\Users\alfo8-19\Desktop\관리자\쿼리\관리자 쿼리 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297" y="816960"/>
            <a:ext cx="2088687" cy="1808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6" descr="C:\Users\alfo8-19\Desktop\공용분단 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245" y="2625090"/>
            <a:ext cx="2088687" cy="252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2006779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C:\Users\alfo8-19\Desktop\공용77777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911" y="1949445"/>
            <a:ext cx="2017755" cy="17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72187" y="540286"/>
            <a:ext cx="1473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-MVC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구조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관리자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)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pic>
        <p:nvPicPr>
          <p:cNvPr id="25" name="Picture 17" descr="C:\Users\alfo8-19\Desktop\공용분단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824127"/>
            <a:ext cx="1843595" cy="114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C:\Users\alfo8-19\Desktop\MVC구조\이미지\JS\J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519" y="2100437"/>
            <a:ext cx="1827160" cy="305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:\Users\alfo8-19\Desktop\관리자\관리자 찌거기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065" y="824127"/>
            <a:ext cx="1831783" cy="864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C:\Users\alfo8-19\Desktop\공용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505" y="1652206"/>
            <a:ext cx="1821127" cy="230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7" descr="C:\Users\alfo8-19\Desktop\관리자\뷰\공용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384" y="824126"/>
            <a:ext cx="1656185" cy="214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alfo8-19\Desktop\관리자\뷰\뷰 마지막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385" y="2953887"/>
            <a:ext cx="1656184" cy="219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2894115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3" name="Picture 11" descr="C:\Users\alfo8-19\Desktop\사업자 메인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036" y="3293730"/>
            <a:ext cx="2160240" cy="25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72187" y="540286"/>
            <a:ext cx="1473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-MVC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구조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사업자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)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pic>
        <p:nvPicPr>
          <p:cNvPr id="3080" name="Picture 8" descr="C:\Users\alfo8-19\Desktop\사업자 메인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192" y="808673"/>
            <a:ext cx="2057400" cy="172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alfo8-19\Desktop\사업자 메인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648" y="2512278"/>
            <a:ext cx="2065337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alfo8-19\Desktop\사업자 메인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809665"/>
            <a:ext cx="2043113" cy="433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C:\Users\alfo8-19\Desktop\사업자 쿼리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076" y="3538334"/>
            <a:ext cx="1981200" cy="160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 descr="C:\Users\alfo8-19\Desktop\사업자 쿼리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408" y="809665"/>
            <a:ext cx="1966913" cy="211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Users\alfo8-19\Desktop\사업자 메인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613" y="809665"/>
            <a:ext cx="2125663" cy="250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6" descr="C:\Users\alfo8-19\Desktop\공용분단 2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819" y="2924170"/>
            <a:ext cx="1879665" cy="221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1120475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C:\Users\alfo8-19\Desktop\사업자\뷰\사업자 뷰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974" y="4020394"/>
            <a:ext cx="1823059" cy="23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72187" y="540286"/>
            <a:ext cx="1473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-MVC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구조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사업자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)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pic>
        <p:nvPicPr>
          <p:cNvPr id="12" name="Picture 12" descr="C:\Users\alfo8-19\Desktop\공용77777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36" y="1949445"/>
            <a:ext cx="2017755" cy="17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7" descr="C:\Users\alfo8-19\Desktop\공용분단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29" y="818039"/>
            <a:ext cx="1843595" cy="114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C:\Users\alfo8-19\Desktop\MVC구조\이미지\JS\J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544" y="2100437"/>
            <a:ext cx="1827160" cy="305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7" descr="C:\Users\alfo8-19\Desktop\관리자\뷰\공용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409" y="818038"/>
            <a:ext cx="1656185" cy="2147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alfo8-19\Desktop\사업자\뷰\사업자 뷰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31" y="2811909"/>
            <a:ext cx="1820863" cy="233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C:\Users\alfo8-19\Desktop\사업자\뷰\사업자 뷰6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354" y="4257649"/>
            <a:ext cx="1823059" cy="14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5" descr="C:\Users\alfo8-19\Desktop\공용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257" y="818039"/>
            <a:ext cx="1821127" cy="230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alfo8-19\Desktop\사업자\뷰\사업자 뷰2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421" y="818039"/>
            <a:ext cx="1951836" cy="169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alfo8-19\Desktop\사업자\뷰\사업자 뷰3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770" y="2514640"/>
            <a:ext cx="1827643" cy="95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alfo8-19\Desktop\사업자\뷰\사업자 뷰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594" y="3465058"/>
            <a:ext cx="1807819" cy="57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:\Users\alfo8-19\Desktop\사업자\뷰\사업자 뷰7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770" y="4397814"/>
            <a:ext cx="1827643" cy="75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1163484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/>
          <p:cNvCxnSpPr/>
          <p:nvPr/>
        </p:nvCxnSpPr>
        <p:spPr>
          <a:xfrm>
            <a:off x="946439" y="534770"/>
            <a:ext cx="249647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71600" y="540286"/>
            <a:ext cx="817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개발목적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개발목적 및 요구사항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226970" y="1211218"/>
            <a:ext cx="2592288" cy="1664027"/>
            <a:chOff x="3275856" y="534770"/>
            <a:chExt cx="2592288" cy="1664027"/>
          </a:xfrm>
        </p:grpSpPr>
        <p:pic>
          <p:nvPicPr>
            <p:cNvPr id="1026" name="Picture 2" descr="C:\Users\alfo\Desktop\noun_Travel_937029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468"/>
            <a:stretch/>
          </p:blipFill>
          <p:spPr bwMode="auto">
            <a:xfrm>
              <a:off x="3499324" y="534770"/>
              <a:ext cx="2016224" cy="1664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3275856" y="1319421"/>
              <a:ext cx="2592288" cy="394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4" descr="D:\팀 프로젝트 [ACTIVILLAGE]\로고 이미지\14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0523" y="1362973"/>
              <a:ext cx="2353218" cy="3030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/>
          <p:cNvSpPr txBox="1"/>
          <p:nvPr/>
        </p:nvSpPr>
        <p:spPr>
          <a:xfrm>
            <a:off x="1096566" y="2881278"/>
            <a:ext cx="7229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개별적으로 찾아보기 어려운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국내 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액티비티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dirty="0"/>
              <a:t>상품들을 모아</a:t>
            </a:r>
            <a:endParaRPr lang="en-US" altLang="ko-KR" dirty="0"/>
          </a:p>
          <a:p>
            <a:pPr algn="ctr"/>
            <a:r>
              <a:rPr lang="ko-KR" altLang="en-US" dirty="0"/>
              <a:t>더욱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효율적으로 조회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예약</a:t>
            </a:r>
            <a:r>
              <a:rPr lang="ko-KR" altLang="en-US" dirty="0"/>
              <a:t>할 수 있고</a:t>
            </a:r>
            <a:r>
              <a:rPr lang="en-US" altLang="ko-KR" dirty="0"/>
              <a:t>, </a:t>
            </a:r>
            <a:r>
              <a:rPr lang="ko-KR" altLang="en-US" dirty="0"/>
              <a:t>사업자들로 하여금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수월하게 </a:t>
            </a:r>
            <a:r>
              <a:rPr lang="ko-KR" altLang="en-US" dirty="0"/>
              <a:t>상품을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 등록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관리</a:t>
            </a:r>
            <a:r>
              <a:rPr lang="ko-KR" altLang="en-US" dirty="0"/>
              <a:t>할 수 있는 환경을 제공한다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11293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72187" y="540286"/>
            <a:ext cx="1473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-MVC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구조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)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pic>
        <p:nvPicPr>
          <p:cNvPr id="6" name="Picture 7" descr="C:\Users\alfo8-19\Desktop\사업자 메인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00" y="809665"/>
            <a:ext cx="2043113" cy="433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alfo8-19\Desktop\사용자\메인\유저메인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076" y="807546"/>
            <a:ext cx="2031847" cy="433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alfo8-19\Desktop\사용자\메인\유저메인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624" y="809665"/>
            <a:ext cx="2188767" cy="132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C:\Users\alfo8-19\Desktop\공용분단 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981" y="2109222"/>
            <a:ext cx="1991410" cy="168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7" descr="C:\Users\alfo8-19\Desktop\공용분단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982" y="3795886"/>
            <a:ext cx="1991410" cy="134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lfo8-19\Desktop\사용자\메인\유저메인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105" y="807546"/>
            <a:ext cx="2186163" cy="433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2604199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8" descr="C:\Users\alfo8-19\Desktop\사업자\뷰\사업자 뷰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354" y="3956348"/>
            <a:ext cx="1823059" cy="23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연결선 4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72187" y="540286"/>
            <a:ext cx="1473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-MVC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구조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)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pic>
        <p:nvPicPr>
          <p:cNvPr id="7" name="Picture 12" descr="C:\Users\alfo8-19\Desktop\공용77777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37" y="829440"/>
            <a:ext cx="1826767" cy="15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3" descr="C:\Users\alfo8-19\Desktop\MVC구조\이미지\JS\J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544" y="972617"/>
            <a:ext cx="1827160" cy="418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 descr="C:\Users\alfo8-19\Desktop\관리자\뷰\공용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409" y="829424"/>
            <a:ext cx="1656185" cy="214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:\Users\alfo8-19\Desktop\사업자\뷰\사업자 뷰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31" y="2824063"/>
            <a:ext cx="1820863" cy="233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9" descr="C:\Users\alfo8-19\Desktop\사업자\뷰\사업자 뷰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734" y="4193602"/>
            <a:ext cx="1823059" cy="13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C:\Users\alfo8-19\Desktop\사업자\뷰\사업자 뷰7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150" y="4326148"/>
            <a:ext cx="1827643" cy="83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5" descr="C:\Users\alfo8-19\Desktop\공용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257" y="830193"/>
            <a:ext cx="1821127" cy="230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C:\Users\alfo8-19\Desktop\사업자\뷰\사업자 뷰2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218" y="829439"/>
            <a:ext cx="1806575" cy="192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alfo8-19\Desktop\1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770" y="2753361"/>
            <a:ext cx="1818143" cy="11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alfo8-19\Desktop\2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769" y="2869783"/>
            <a:ext cx="1818143" cy="109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16379175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33441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UML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사용자관리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예약확인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사용자통계</a:t>
            </a:r>
          </a:p>
        </p:txBody>
      </p:sp>
      <p:pic>
        <p:nvPicPr>
          <p:cNvPr id="1026" name="Picture 2" descr="C:\Users\alfo\Desktop\사용자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12780"/>
            <a:ext cx="7934881" cy="422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lfo\Desktop\사용자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5" y="915567"/>
            <a:ext cx="1128914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6273390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33441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UML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사업자관리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매출현황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사업자통계</a:t>
            </a:r>
          </a:p>
        </p:txBody>
      </p:sp>
      <p:pic>
        <p:nvPicPr>
          <p:cNvPr id="2050" name="Picture 2" descr="C:\Users\alfo\Desktop\사업자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456" y="840324"/>
            <a:ext cx="6768752" cy="419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lfo\Desktop\사업자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708" y="915566"/>
            <a:ext cx="830287" cy="57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32392980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26773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UML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관리자생성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관리자관리</a:t>
            </a:r>
          </a:p>
        </p:txBody>
      </p:sp>
      <p:pic>
        <p:nvPicPr>
          <p:cNvPr id="4098" name="Picture 2" descr="C:\Users\alfo\Desktop\관리자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15566"/>
            <a:ext cx="7623398" cy="4026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lfo\Desktop\관리자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987574"/>
            <a:ext cx="1038558" cy="96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alfo\Desktop\관리자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987574"/>
            <a:ext cx="978991" cy="67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27893613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35781"/>
            <a:ext cx="23695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UML - 1:1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문의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공지사항</a:t>
            </a:r>
          </a:p>
        </p:txBody>
      </p:sp>
      <p:pic>
        <p:nvPicPr>
          <p:cNvPr id="3074" name="Picture 2" descr="C:\Users\alfo\Desktop\문의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833824"/>
            <a:ext cx="6333567" cy="361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lfo\Desktop\문의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448" y="874644"/>
            <a:ext cx="773684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alfo\Desktop\공지사항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715766"/>
            <a:ext cx="2558644" cy="202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9400470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87569" y="535781"/>
            <a:ext cx="21002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로그인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843558"/>
            <a:ext cx="8093392" cy="3762184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18642094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7570" y="535781"/>
            <a:ext cx="25523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상품</a:t>
            </a:r>
            <a:r>
              <a:rPr lang="en-US" altLang="ko-KR" sz="1200" dirty="0">
                <a:solidFill>
                  <a:srgbClr val="00002F"/>
                </a:solidFill>
              </a:rPr>
              <a:t> </a:t>
            </a:r>
            <a:r>
              <a:rPr lang="ko-KR" altLang="en-US" sz="1200" dirty="0">
                <a:solidFill>
                  <a:srgbClr val="00002F"/>
                </a:solidFill>
              </a:rPr>
              <a:t>등록</a:t>
            </a:r>
            <a:r>
              <a:rPr lang="en-US" altLang="ko-KR" sz="1200" dirty="0">
                <a:solidFill>
                  <a:srgbClr val="00002F"/>
                </a:solidFill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</a:rPr>
              <a:t>수정</a:t>
            </a:r>
            <a:r>
              <a:rPr lang="en-US" altLang="ko-KR" sz="1200" dirty="0">
                <a:solidFill>
                  <a:srgbClr val="00002F"/>
                </a:solidFill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</a:rPr>
              <a:t>삭제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42" y="791492"/>
            <a:ext cx="6167438" cy="430053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18885763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7773" y="535781"/>
            <a:ext cx="26661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패키지 등록</a:t>
            </a:r>
            <a:r>
              <a:rPr lang="en-US" altLang="ko-KR" sz="1200" dirty="0">
                <a:solidFill>
                  <a:srgbClr val="00002F"/>
                </a:solidFill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</a:rPr>
              <a:t>수정</a:t>
            </a:r>
            <a:r>
              <a:rPr lang="en-US" altLang="ko-KR" sz="1200" dirty="0">
                <a:solidFill>
                  <a:srgbClr val="00002F"/>
                </a:solidFill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</a:rPr>
              <a:t>삭제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42" y="842991"/>
            <a:ext cx="6167438" cy="4197539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17994561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6346" y="535781"/>
            <a:ext cx="1433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예약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842991"/>
            <a:ext cx="5746685" cy="4197539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2032218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팀 프로젝트 [ACTIVILLAGE]\ppt\픽토그램\noun_User_1780992.png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65"/>
          <a:stretch/>
        </p:blipFill>
        <p:spPr bwMode="auto">
          <a:xfrm>
            <a:off x="2627784" y="796414"/>
            <a:ext cx="4536504" cy="382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973799" y="543699"/>
            <a:ext cx="1293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관리자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요구사항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개발목적 및 요구사항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56467" y="773331"/>
            <a:ext cx="4697120" cy="457304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1.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관리자 계정</a:t>
            </a:r>
            <a:endParaRPr lang="en-US" altLang="ko-KR" sz="1200" b="1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관리자는 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최고관리자와 일반관리자로 구분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한다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최고관리자는 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초기에 지정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(admin/1234(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암호화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최고관리자는 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일반관리자를 등록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퇴사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처리 할 수 있다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관리자는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ID (admin)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와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PW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로 로그인 을 해야 모든 관리자 기능을 사용가능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관리자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PW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암호화 페이지를 이용해 암호화한다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.(SHA256, </a:t>
            </a:r>
            <a:r>
              <a:rPr lang="en-US" altLang="ko-KR" sz="1100" dirty="0" err="1">
                <a:solidFill>
                  <a:srgbClr val="00002F"/>
                </a:solidFill>
                <a:latin typeface="+mn-ea"/>
              </a:rPr>
              <a:t>BCrpyt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2.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일반 관리자 등록</a:t>
            </a:r>
            <a:endParaRPr lang="en-US" altLang="ko-KR" sz="1200" b="1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아이디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영문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6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자이상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20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 이하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중복체크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숫자포함 영문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8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자이상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20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 이하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암호화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(sha256)</a:t>
            </a: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3.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일반회원 관리</a:t>
            </a:r>
            <a:endParaRPr lang="en-US" altLang="ko-KR" sz="1200" b="1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회원의 개인정보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등록 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회원 명을 통한 검색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이름순 정렬가능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회원 강제 탈퇴 기능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예약중인 상품이 있을 시 불가능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2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4.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사업자 관리</a:t>
            </a:r>
            <a:endParaRPr lang="en-US" altLang="ko-KR" sz="1200" b="1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사업자 정보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등록 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대표자명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기업명을 통한 검색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이름순 정렬가능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사업자등록 신청 시 사업자 승인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사업자 강제 탈퇴 시 등록한 상품도 전부 사라진다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예약 있을 시 불가능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매출현황 버튼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상품별 연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/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월 매출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엑셀로 저장</a:t>
            </a: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 algn="ctr">
              <a:spcBef>
                <a:spcPts val="100"/>
              </a:spcBef>
            </a:pPr>
            <a:endParaRPr lang="ko-KR" altLang="en-US" sz="1100" dirty="0">
              <a:solidFill>
                <a:srgbClr val="00002F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46439" y="534770"/>
            <a:ext cx="249647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11702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6346" y="535781"/>
            <a:ext cx="1433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사용자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예약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842991"/>
            <a:ext cx="4961991" cy="4197539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23486263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6346" y="535781"/>
            <a:ext cx="1433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매출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13" y="842991"/>
            <a:ext cx="4649799" cy="4197539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8522121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9592" y="535781"/>
            <a:ext cx="20970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상품 문의 답변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12" y="1461884"/>
            <a:ext cx="6347460" cy="2386965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36020434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557" y="535781"/>
            <a:ext cx="1765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사용자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상품 문의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13" y="860378"/>
            <a:ext cx="4649799" cy="4162764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9607387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06346" y="535781"/>
            <a:ext cx="1433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ko-KR" altLang="en-US" sz="1200" dirty="0">
                <a:solidFill>
                  <a:srgbClr val="00002F"/>
                </a:solidFill>
              </a:rPr>
              <a:t>사용자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리뷰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13" y="1002922"/>
            <a:ext cx="4649799" cy="3877676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40681818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557" y="535781"/>
            <a:ext cx="1765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사용자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회원 가입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24" y="771550"/>
            <a:ext cx="5676900" cy="433863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4520426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2557" y="535781"/>
            <a:ext cx="1765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회원 가입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24" y="810214"/>
            <a:ext cx="5676900" cy="426131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31885584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27584" y="535781"/>
            <a:ext cx="19094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마이 페이지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933514"/>
            <a:ext cx="7372350" cy="3870484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4713066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27584" y="535781"/>
            <a:ext cx="19094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</a:rPr>
              <a:t>사용자 </a:t>
            </a:r>
            <a:r>
              <a:rPr lang="en-US" altLang="ko-KR" sz="1200" dirty="0">
                <a:solidFill>
                  <a:srgbClr val="00002F"/>
                </a:solidFill>
              </a:rPr>
              <a:t>UML – </a:t>
            </a:r>
            <a:r>
              <a:rPr lang="ko-KR" altLang="en-US" sz="1200" dirty="0">
                <a:solidFill>
                  <a:srgbClr val="00002F"/>
                </a:solidFill>
              </a:rPr>
              <a:t>마이 페이지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019545"/>
            <a:ext cx="7372350" cy="3698421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36051" y="1838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06.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06408" y="186194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프로그램 구조</a:t>
            </a:r>
          </a:p>
        </p:txBody>
      </p:sp>
    </p:spTree>
    <p:extLst>
      <p:ext uri="{BB962C8B-B14F-4D97-AF65-F5344CB8AC3E}">
        <p14:creationId xmlns:p14="http://schemas.microsoft.com/office/powerpoint/2010/main" val="3250919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886912" y="2067694"/>
            <a:ext cx="3370177" cy="1010819"/>
            <a:chOff x="2984271" y="2067694"/>
            <a:chExt cx="3370177" cy="1010819"/>
          </a:xfrm>
        </p:grpSpPr>
        <p:sp>
          <p:nvSpPr>
            <p:cNvPr id="6" name="TextBox 5"/>
            <p:cNvSpPr txBox="1"/>
            <p:nvPr/>
          </p:nvSpPr>
          <p:spPr>
            <a:xfrm>
              <a:off x="3123101" y="2067694"/>
              <a:ext cx="296106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spc="-300" dirty="0">
                  <a:solidFill>
                    <a:srgbClr val="00002F"/>
                  </a:solidFill>
                  <a:latin typeface="한컴 솔잎 M" pitchFamily="18" charset="-127"/>
                  <a:ea typeface="한컴 솔잎 M" pitchFamily="18" charset="-127"/>
                </a:rPr>
                <a:t>메인 페이지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984271" y="2819547"/>
              <a:ext cx="3370177" cy="258966"/>
            </a:xfrm>
            <a:prstGeom prst="rect">
              <a:avLst/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4741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D:\팀 프로젝트 [ACTIVILLAGE]\ppt\픽토그램\noun_User_1780992.png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54"/>
          <a:stretch/>
        </p:blipFill>
        <p:spPr bwMode="auto">
          <a:xfrm>
            <a:off x="2627784" y="796414"/>
            <a:ext cx="4536504" cy="388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973799" y="543699"/>
            <a:ext cx="1293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관리자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요구사항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개발목적 및 요구사항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56360" y="900177"/>
            <a:ext cx="5402441" cy="21133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5.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통계처리</a:t>
            </a:r>
            <a:endParaRPr lang="en-US" altLang="ko-KR" sz="1200" b="1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전체 가입자 수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일반회원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사업자 별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엑셀로 저장</a:t>
            </a: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일반회원의 나이별 가입자 수 파이차트로 확인 및 저장</a:t>
            </a: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사업자의 지역별 등록 수 파이차트로 확인 및 저장</a:t>
            </a: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endParaRPr lang="ko-KR" altLang="en-US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6.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문의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관리자 문의에 대해서 관리자만 답변을 달 수 있으며 관리자와 작성자 외 확인 할 수 없다</a:t>
            </a: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endParaRPr lang="ko-KR" altLang="en-US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7.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공지사항</a:t>
            </a:r>
            <a:endParaRPr lang="en-US" altLang="ko-KR" sz="1200" b="1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등록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수정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삭제 가능</a:t>
            </a:r>
          </a:p>
          <a:p>
            <a:pPr algn="ctr">
              <a:spcBef>
                <a:spcPts val="100"/>
              </a:spcBef>
            </a:pPr>
            <a:endParaRPr lang="ko-KR" altLang="en-US" sz="1100" dirty="0">
              <a:solidFill>
                <a:srgbClr val="00002F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946439" y="534770"/>
            <a:ext cx="249647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36624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lfo\Desktop\발표용 자료\메인페이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812780"/>
            <a:ext cx="3744416" cy="417769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80046" y="535781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메인 페이지</a:t>
            </a:r>
          </a:p>
        </p:txBody>
      </p:sp>
      <p:sp>
        <p:nvSpPr>
          <p:cNvPr id="17" name="타원 16"/>
          <p:cNvSpPr/>
          <p:nvPr/>
        </p:nvSpPr>
        <p:spPr>
          <a:xfrm>
            <a:off x="1741283" y="186834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4572000" y="171873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209223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dk1"/>
                </a:solidFill>
              </a:rPr>
              <a:t>각 이미지 클릭 시 지역에 맞는 </a:t>
            </a:r>
            <a:endParaRPr lang="en-US" altLang="ko-KR" sz="1100" dirty="0">
              <a:solidFill>
                <a:schemeClr val="dk1"/>
              </a:solidFill>
            </a:endParaRPr>
          </a:p>
          <a:p>
            <a:r>
              <a:rPr lang="ko-KR" altLang="en-US" sz="1100" dirty="0">
                <a:solidFill>
                  <a:schemeClr val="dk1"/>
                </a:solidFill>
              </a:rPr>
              <a:t>상품들을 검색 후</a:t>
            </a:r>
            <a:endParaRPr lang="en-US" altLang="ko-KR" sz="1100" dirty="0">
              <a:solidFill>
                <a:schemeClr val="dk1"/>
              </a:solidFill>
            </a:endParaRPr>
          </a:p>
          <a:p>
            <a:r>
              <a:rPr lang="en-US" altLang="ko-KR" sz="1100" dirty="0">
                <a:solidFill>
                  <a:schemeClr val="dk1"/>
                </a:solidFill>
              </a:rPr>
              <a:t>(ex.</a:t>
            </a:r>
            <a:r>
              <a:rPr lang="ko-KR" altLang="en-US" sz="1100" dirty="0">
                <a:solidFill>
                  <a:schemeClr val="dk1"/>
                </a:solidFill>
              </a:rPr>
              <a:t>경기도 클릭 시 카테고리가  </a:t>
            </a:r>
            <a:endParaRPr lang="en-US" altLang="ko-KR" sz="1100" dirty="0">
              <a:solidFill>
                <a:schemeClr val="dk1"/>
              </a:solidFill>
            </a:endParaRPr>
          </a:p>
          <a:p>
            <a:r>
              <a:rPr lang="ko-KR" altLang="en-US" sz="1100" dirty="0">
                <a:solidFill>
                  <a:schemeClr val="dk1"/>
                </a:solidFill>
              </a:rPr>
              <a:t>기도인 상품들</a:t>
            </a:r>
            <a:r>
              <a:rPr lang="en-US" altLang="ko-KR" sz="1100" dirty="0">
                <a:solidFill>
                  <a:schemeClr val="dk1"/>
                </a:solidFill>
              </a:rPr>
              <a:t>)</a:t>
            </a:r>
            <a:r>
              <a:rPr lang="ko-KR" altLang="en-US" sz="1100" dirty="0">
                <a:solidFill>
                  <a:schemeClr val="dk1"/>
                </a:solidFill>
              </a:rPr>
              <a:t> </a:t>
            </a:r>
            <a:endParaRPr lang="en-US" altLang="ko-KR" sz="1100" dirty="0">
              <a:solidFill>
                <a:schemeClr val="dk1"/>
              </a:solidFill>
            </a:endParaRPr>
          </a:p>
          <a:p>
            <a:r>
              <a:rPr lang="ko-KR" altLang="en-US" sz="1100" dirty="0">
                <a:solidFill>
                  <a:schemeClr val="dk1"/>
                </a:solidFill>
              </a:rPr>
              <a:t>상품 리스트 페이지로 이동</a:t>
            </a:r>
            <a:r>
              <a:rPr lang="en-US" altLang="ko-KR" sz="1100" dirty="0"/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47124" y="1466503"/>
            <a:ext cx="18117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전체 상품을 검색하여 </a:t>
            </a:r>
            <a:endParaRPr lang="en-US" altLang="ko-KR" sz="1100" dirty="0"/>
          </a:p>
          <a:p>
            <a:r>
              <a:rPr lang="ko-KR" altLang="en-US" sz="1100" dirty="0"/>
              <a:t>상품 리스트 페이지로 이동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1151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46534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32475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04140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2" name="타원 21"/>
          <p:cNvSpPr/>
          <p:nvPr/>
        </p:nvSpPr>
        <p:spPr>
          <a:xfrm>
            <a:off x="1683579" y="346546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4" name="타원 23"/>
          <p:cNvSpPr/>
          <p:nvPr/>
        </p:nvSpPr>
        <p:spPr>
          <a:xfrm>
            <a:off x="6876256" y="22224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5" name="TextBox 24"/>
          <p:cNvSpPr txBox="1"/>
          <p:nvPr/>
        </p:nvSpPr>
        <p:spPr>
          <a:xfrm>
            <a:off x="7164288" y="2186583"/>
            <a:ext cx="15167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dk1"/>
                </a:solidFill>
              </a:rPr>
              <a:t>구매 수 순으로  </a:t>
            </a:r>
            <a:endParaRPr lang="en-US" altLang="ko-KR" sz="1100" dirty="0">
              <a:solidFill>
                <a:schemeClr val="dk1"/>
              </a:solidFill>
            </a:endParaRPr>
          </a:p>
          <a:p>
            <a:r>
              <a:rPr lang="ko-KR" altLang="en-US" sz="1100" dirty="0">
                <a:solidFill>
                  <a:schemeClr val="dk1"/>
                </a:solidFill>
              </a:rPr>
              <a:t>상품 출력</a:t>
            </a:r>
            <a:r>
              <a:rPr lang="en-US" altLang="ko-KR" sz="1100" dirty="0">
                <a:solidFill>
                  <a:schemeClr val="dk1"/>
                </a:solidFill>
              </a:rPr>
              <a:t>(</a:t>
            </a:r>
            <a:r>
              <a:rPr lang="ko-KR" altLang="en-US" sz="1100" dirty="0">
                <a:solidFill>
                  <a:schemeClr val="dk1"/>
                </a:solidFill>
              </a:rPr>
              <a:t>상위 </a:t>
            </a:r>
            <a:r>
              <a:rPr lang="en-US" altLang="ko-KR" sz="1100" dirty="0">
                <a:solidFill>
                  <a:schemeClr val="dk1"/>
                </a:solidFill>
              </a:rPr>
              <a:t>4</a:t>
            </a:r>
            <a:r>
              <a:rPr lang="ko-KR" altLang="en-US" sz="1100" dirty="0">
                <a:solidFill>
                  <a:schemeClr val="dk1"/>
                </a:solidFill>
              </a:rPr>
              <a:t>개만</a:t>
            </a:r>
            <a:r>
              <a:rPr lang="en-US" altLang="ko-KR" sz="1100" dirty="0">
                <a:solidFill>
                  <a:schemeClr val="dk1"/>
                </a:solidFill>
              </a:rPr>
              <a:t>)</a:t>
            </a:r>
          </a:p>
          <a:p>
            <a:pPr>
              <a:defRPr/>
            </a:pPr>
            <a:r>
              <a:rPr lang="ko-KR" altLang="en-US" sz="1100" dirty="0">
                <a:solidFill>
                  <a:schemeClr val="dk1"/>
                </a:solidFill>
              </a:rPr>
              <a:t>클릭 시 해당 상품의 </a:t>
            </a:r>
            <a:endParaRPr lang="en-US" altLang="ko-KR" sz="1100" dirty="0">
              <a:solidFill>
                <a:schemeClr val="dk1"/>
              </a:solidFill>
            </a:endParaRPr>
          </a:p>
          <a:p>
            <a:pPr>
              <a:defRPr/>
            </a:pPr>
            <a:r>
              <a:rPr lang="ko-KR" altLang="en-US" sz="1100" dirty="0">
                <a:solidFill>
                  <a:schemeClr val="dk1"/>
                </a:solidFill>
              </a:rPr>
              <a:t>상세 페이지로 이동</a:t>
            </a:r>
            <a:endParaRPr lang="en-US" altLang="ko-KR" sz="1100" dirty="0">
              <a:solidFill>
                <a:schemeClr val="dk1"/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6876496" y="304951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71380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36257" y="535781"/>
            <a:ext cx="12811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인기상품 쿼리 문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1941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Sum()</a:t>
            </a:r>
            <a:r>
              <a:rPr lang="ko-KR" altLang="en-US" sz="1100" dirty="0"/>
              <a:t>으로 예약 테이블의 </a:t>
            </a:r>
            <a:endParaRPr lang="en-US" altLang="ko-KR" sz="1100" dirty="0"/>
          </a:p>
          <a:p>
            <a:r>
              <a:rPr lang="ko-KR" altLang="en-US" sz="1100" dirty="0"/>
              <a:t>상품구매 량을 합산</a:t>
            </a:r>
            <a:r>
              <a:rPr lang="en-US" altLang="ko-KR" sz="1100" dirty="0"/>
              <a:t>,</a:t>
            </a:r>
          </a:p>
          <a:p>
            <a:r>
              <a:rPr lang="en-US" altLang="ko-KR" sz="1100" dirty="0" err="1"/>
              <a:t>Row_number</a:t>
            </a:r>
            <a:r>
              <a:rPr lang="en-US" altLang="ko-KR" sz="1100" dirty="0"/>
              <a:t>()</a:t>
            </a:r>
            <a:r>
              <a:rPr lang="ko-KR" altLang="en-US" sz="1100" dirty="0"/>
              <a:t>를 이용해 </a:t>
            </a:r>
            <a:endParaRPr lang="en-US" altLang="ko-KR" sz="1100" dirty="0"/>
          </a:p>
          <a:p>
            <a:r>
              <a:rPr lang="ko-KR" altLang="en-US" sz="1100" dirty="0"/>
              <a:t>상품구매 량 합에 랭킹을 매김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1315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99568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6146" name="Picture 2" descr="C:\Users\alfo\Desktop\발표용 자료\쿼리 인기상품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29" y="1249048"/>
            <a:ext cx="5750470" cy="2851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936257" y="2859782"/>
            <a:ext cx="5137729" cy="21602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810233" y="2674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2" name="직사각형 21"/>
          <p:cNvSpPr/>
          <p:nvPr/>
        </p:nvSpPr>
        <p:spPr>
          <a:xfrm>
            <a:off x="943889" y="3579862"/>
            <a:ext cx="5137729" cy="21602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935757" y="3228205"/>
            <a:ext cx="5137729" cy="35165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810234" y="345433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5" name="타원 24"/>
          <p:cNvSpPr/>
          <p:nvPr/>
        </p:nvSpPr>
        <p:spPr>
          <a:xfrm>
            <a:off x="810232" y="307580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2" name="TextBox 31"/>
          <p:cNvSpPr txBox="1"/>
          <p:nvPr/>
        </p:nvSpPr>
        <p:spPr>
          <a:xfrm>
            <a:off x="7123033" y="1166687"/>
            <a:ext cx="19816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구매 량 랭킹을 패키지 번호가 </a:t>
            </a:r>
            <a:endParaRPr lang="en-US" altLang="ko-KR" sz="1100" dirty="0"/>
          </a:p>
          <a:p>
            <a:r>
              <a:rPr lang="ko-KR" altLang="en-US" sz="1100" dirty="0"/>
              <a:t>같은 것 끼리 묶고</a:t>
            </a:r>
            <a:endParaRPr lang="en-US" altLang="ko-KR" sz="1100" dirty="0"/>
          </a:p>
          <a:p>
            <a:r>
              <a:rPr lang="ko-KR" altLang="en-US" sz="1100" dirty="0"/>
              <a:t>예약 취소하지 않은 </a:t>
            </a:r>
            <a:endParaRPr lang="en-US" altLang="ko-KR" sz="1100" dirty="0"/>
          </a:p>
          <a:p>
            <a:r>
              <a:rPr lang="ko-KR" altLang="en-US" sz="1100" dirty="0"/>
              <a:t>상품만 </a:t>
            </a:r>
            <a:r>
              <a:rPr lang="en-US" altLang="ko-KR" sz="1100" dirty="0"/>
              <a:t>select</a:t>
            </a:r>
          </a:p>
        </p:txBody>
      </p:sp>
      <p:sp>
        <p:nvSpPr>
          <p:cNvPr id="33" name="타원 32"/>
          <p:cNvSpPr/>
          <p:nvPr/>
        </p:nvSpPr>
        <p:spPr>
          <a:xfrm>
            <a:off x="6875822" y="218515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34" name="직선 연결선 33"/>
          <p:cNvCxnSpPr/>
          <p:nvPr/>
        </p:nvCxnSpPr>
        <p:spPr>
          <a:xfrm>
            <a:off x="6839763" y="29317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126871" y="2102791"/>
            <a:ext cx="20746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패키지 별로 정리된 묶음을 다시</a:t>
            </a:r>
            <a:endParaRPr lang="en-US" altLang="ko-KR" sz="1100" dirty="0"/>
          </a:p>
          <a:p>
            <a:r>
              <a:rPr lang="ko-KR" altLang="en-US" sz="1100" dirty="0"/>
              <a:t>상품번호가 같은 것끼리 묶고</a:t>
            </a:r>
            <a:endParaRPr lang="en-US" altLang="ko-KR" sz="1100" dirty="0"/>
          </a:p>
          <a:p>
            <a:r>
              <a:rPr lang="ko-KR" altLang="en-US" sz="1100" dirty="0"/>
              <a:t>상위 </a:t>
            </a:r>
            <a:r>
              <a:rPr lang="en-US" altLang="ko-KR" sz="1100" dirty="0"/>
              <a:t>4</a:t>
            </a:r>
            <a:r>
              <a:rPr lang="ko-KR" altLang="en-US" sz="1100" dirty="0"/>
              <a:t>개만 </a:t>
            </a:r>
            <a:r>
              <a:rPr lang="en-US" altLang="ko-KR" sz="1100" dirty="0"/>
              <a:t>select</a:t>
            </a:r>
            <a:r>
              <a:rPr lang="ko-KR" altLang="en-US" sz="1100" dirty="0"/>
              <a:t>하도록 </a:t>
            </a:r>
            <a:endParaRPr lang="en-US" altLang="ko-KR" sz="1100" dirty="0"/>
          </a:p>
          <a:p>
            <a:r>
              <a:rPr lang="ko-KR" altLang="en-US" sz="1100" dirty="0"/>
              <a:t>조건부여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85161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lfo\Desktop\발표용 자료\메인푸터비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1186225"/>
            <a:ext cx="5333455" cy="64744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58659" y="535781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메인 </a:t>
            </a:r>
            <a:r>
              <a:rPr lang="ko-KR" altLang="en-US" sz="1200" dirty="0" err="1">
                <a:solidFill>
                  <a:srgbClr val="00002F"/>
                </a:solidFill>
                <a:latin typeface="+mn-ea"/>
              </a:rPr>
              <a:t>푸터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94178" y="11122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120841" y="339502"/>
            <a:ext cx="2129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로그인할 때마다 다른 </a:t>
            </a:r>
            <a:r>
              <a:rPr lang="en-US" altLang="ko-KR" sz="1100" dirty="0" err="1"/>
              <a:t>loginType</a:t>
            </a:r>
            <a:endParaRPr lang="en-US" altLang="ko-KR" sz="1100" dirty="0"/>
          </a:p>
          <a:p>
            <a:r>
              <a:rPr lang="ko-KR" altLang="en-US" sz="1100" dirty="0"/>
              <a:t>세션을 부여해 위에서 </a:t>
            </a:r>
            <a:endParaRPr lang="en-US" altLang="ko-KR" sz="1100" dirty="0"/>
          </a:p>
          <a:p>
            <a:r>
              <a:rPr lang="ko-KR" altLang="en-US" sz="1100" dirty="0"/>
              <a:t>로그인 하는 타입에</a:t>
            </a:r>
            <a:endParaRPr lang="en-US" altLang="ko-KR" sz="1100" dirty="0"/>
          </a:p>
          <a:p>
            <a:r>
              <a:rPr lang="ko-KR" altLang="en-US" sz="1100" dirty="0"/>
              <a:t>따라 보이는 </a:t>
            </a:r>
            <a:r>
              <a:rPr lang="en-US" altLang="ko-KR" sz="1100" dirty="0" err="1"/>
              <a:t>ui</a:t>
            </a:r>
            <a:r>
              <a:rPr lang="ko-KR" altLang="en-US" sz="1100" dirty="0"/>
              <a:t>가 다르게 함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위에서부터 비회원</a:t>
            </a:r>
            <a:r>
              <a:rPr lang="en-US" altLang="ko-KR" sz="1100" dirty="0"/>
              <a:t>, </a:t>
            </a:r>
            <a:r>
              <a:rPr lang="ko-KR" altLang="en-US" sz="1100" dirty="0" smtClean="0"/>
              <a:t>관리</a:t>
            </a:r>
            <a:r>
              <a:rPr lang="ko-KR" altLang="en-US" sz="1100" dirty="0"/>
              <a:t>자</a:t>
            </a:r>
            <a:r>
              <a:rPr lang="en-US" altLang="ko-KR" sz="1100" dirty="0" smtClean="0"/>
              <a:t>,</a:t>
            </a:r>
            <a:endParaRPr lang="en-US" altLang="ko-KR" sz="1100" dirty="0"/>
          </a:p>
          <a:p>
            <a:r>
              <a:rPr lang="ko-KR" altLang="en-US" sz="1100" dirty="0"/>
              <a:t>사업자</a:t>
            </a:r>
            <a:r>
              <a:rPr lang="en-US" altLang="ko-KR" sz="1100" dirty="0"/>
              <a:t>, </a:t>
            </a:r>
            <a:r>
              <a:rPr lang="ko-KR" altLang="en-US" sz="1100" dirty="0"/>
              <a:t>관리자 </a:t>
            </a:r>
            <a:endParaRPr lang="en-US" altLang="ko-KR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147124" y="1635646"/>
            <a:ext cx="155523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각 </a:t>
            </a:r>
            <a:r>
              <a:rPr lang="en-US" altLang="ko-KR" sz="1100" dirty="0"/>
              <a:t>anchor</a:t>
            </a:r>
            <a:r>
              <a:rPr lang="ko-KR" altLang="en-US" sz="1100" dirty="0"/>
              <a:t>를 클릭하면 </a:t>
            </a:r>
            <a:endParaRPr lang="en-US" altLang="ko-KR" sz="1100" dirty="0"/>
          </a:p>
          <a:p>
            <a:r>
              <a:rPr lang="en-US" altLang="ko-KR" sz="1100" dirty="0"/>
              <a:t>1:1</a:t>
            </a:r>
            <a:r>
              <a:rPr lang="ko-KR" altLang="en-US" sz="1100" dirty="0"/>
              <a:t>문의</a:t>
            </a:r>
            <a:r>
              <a:rPr lang="en-US" altLang="ko-KR" sz="1100" dirty="0"/>
              <a:t>, </a:t>
            </a:r>
            <a:r>
              <a:rPr lang="ko-KR" altLang="en-US" sz="1100" dirty="0"/>
              <a:t>공지사항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관리자 페이지로 이동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901221" y="17076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4916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28371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2051" name="Picture 3" descr="C:\Users\alfo\Desktop\발표용 자료\메인푸터사용자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29" y="2108206"/>
            <a:ext cx="5323110" cy="62846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lfo\Desktop\발표용 자료\메인푸터사업자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00" y="3029823"/>
            <a:ext cx="5324988" cy="67107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lfo\Desktop\발표용 자료\메인푸터관리자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3867894"/>
            <a:ext cx="5323111" cy="59206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타원 18"/>
          <p:cNvSpPr/>
          <p:nvPr/>
        </p:nvSpPr>
        <p:spPr>
          <a:xfrm>
            <a:off x="4427984" y="37423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4" name="타원 23"/>
          <p:cNvSpPr/>
          <p:nvPr/>
        </p:nvSpPr>
        <p:spPr>
          <a:xfrm>
            <a:off x="694176" y="198268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5" name="타원 24"/>
          <p:cNvSpPr/>
          <p:nvPr/>
        </p:nvSpPr>
        <p:spPr>
          <a:xfrm>
            <a:off x="710526" y="29101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712403" y="37423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1" name="TextBox 20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79415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21751" y="362362"/>
            <a:ext cx="1808508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메인 로고 이미지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메인 페이지로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21751" y="1131590"/>
            <a:ext cx="1888659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검색 창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명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지역 명 검색 가능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검색 버튼 클릭 시 해당 상품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리스트 페이지로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660232" y="44283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660232" y="116857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1397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390"/>
            <a:ext cx="6588223" cy="2000094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72479" y="14566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384847" y="14566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868144" y="14566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660232" y="23927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21751" y="2331239"/>
            <a:ext cx="1981633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로그 인 메뉴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로그 인 페이지로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6228184" y="14566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29317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6660232" y="31847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921751" y="3140263"/>
            <a:ext cx="211468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회원가입 메뉴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회원 가입 페이지로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58659" y="535781"/>
            <a:ext cx="24785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비 로그인 시 헤더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292132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93759" y="339502"/>
            <a:ext cx="1808508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메인 로고 이미지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메인 페이지로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93759" y="1131590"/>
            <a:ext cx="1888659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검색 창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명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지역 명 검색 가능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검색 버튼 클릭 시 해당 상품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리스트 페이지로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732240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732240" y="116857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1397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36"/>
            <a:ext cx="6588223" cy="1999602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72479" y="14566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240831" y="14566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724128" y="14566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732240" y="23927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93759" y="2331239"/>
            <a:ext cx="1808508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마이 페이지 메뉴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마이 페이지로 이동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6193159" y="14566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29317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6732240" y="31847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993759" y="3140263"/>
            <a:ext cx="18886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로그 아웃 메뉴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아이디 세션 제거 후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메인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페이지로 이동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(alert</a:t>
            </a:r>
            <a:r>
              <a:rPr lang="ko-KR" altLang="en-US" sz="1100" dirty="0">
                <a:solidFill>
                  <a:prstClr val="black"/>
                </a:solidFill>
              </a:rPr>
              <a:t>창 알림</a:t>
            </a:r>
            <a:r>
              <a:rPr lang="en-US" altLang="ko-KR" sz="1100" dirty="0">
                <a:solidFill>
                  <a:prstClr val="black"/>
                </a:solidFill>
              </a:rPr>
              <a:t>)</a:t>
            </a:r>
          </a:p>
          <a:p>
            <a:endParaRPr lang="en-US" altLang="ko-KR" sz="1100" dirty="0">
              <a:solidFill>
                <a:prstClr val="black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407" y="1995686"/>
            <a:ext cx="2336809" cy="65493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직선 화살표 연결선 8"/>
          <p:cNvCxnSpPr/>
          <p:nvPr/>
        </p:nvCxnSpPr>
        <p:spPr>
          <a:xfrm>
            <a:off x="6316023" y="1887694"/>
            <a:ext cx="0" cy="216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58659" y="535781"/>
            <a:ext cx="2291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로그인 시 헤더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</a:rPr>
              <a:t>사업자 </a:t>
            </a:r>
            <a:r>
              <a:rPr lang="en-US" altLang="ko-KR" sz="1200" dirty="0">
                <a:solidFill>
                  <a:srgbClr val="00002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577646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660232" y="58488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4077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07" y="2931790"/>
            <a:ext cx="5595767" cy="1514210"/>
          </a:xfrm>
          <a:prstGeom prst="rect">
            <a:avLst/>
          </a:prstGeom>
        </p:spPr>
      </p:pic>
      <p:cxnSp>
        <p:nvCxnSpPr>
          <p:cNvPr id="40" name="직선 연결선 39"/>
          <p:cNvCxnSpPr/>
          <p:nvPr/>
        </p:nvCxnSpPr>
        <p:spPr>
          <a:xfrm>
            <a:off x="6835925" y="240826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/>
          <p:cNvSpPr/>
          <p:nvPr/>
        </p:nvSpPr>
        <p:spPr>
          <a:xfrm>
            <a:off x="6660232" y="16683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11281" y="1606927"/>
            <a:ext cx="2101857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    </a:t>
            </a:r>
            <a:r>
              <a:rPr lang="ko-KR" altLang="en-US" sz="1100" dirty="0">
                <a:solidFill>
                  <a:prstClr val="black"/>
                </a:solidFill>
              </a:rPr>
              <a:t>번 검색 창에 입력한 검색어가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    </a:t>
            </a:r>
            <a:r>
              <a:rPr lang="ko-KR" altLang="en-US" sz="1100" dirty="0">
                <a:solidFill>
                  <a:prstClr val="black"/>
                </a:solidFill>
              </a:rPr>
              <a:t>번 검색 창에 남아 있다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URL </a:t>
            </a:r>
            <a:r>
              <a:rPr lang="ko-KR" altLang="en-US" sz="1100" dirty="0">
                <a:solidFill>
                  <a:prstClr val="black"/>
                </a:solidFill>
              </a:rPr>
              <a:t>변경 시에는 사라진다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08" y="987574"/>
            <a:ext cx="4582641" cy="1564700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3995936" y="95254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4716016" y="289676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11281" y="547906"/>
            <a:ext cx="2141933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    </a:t>
            </a:r>
            <a:r>
              <a:rPr lang="ko-KR" altLang="en-US" sz="1100" dirty="0">
                <a:solidFill>
                  <a:prstClr val="black"/>
                </a:solidFill>
              </a:rPr>
              <a:t>번 검색 창에서 검색한 결과가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    번 상품 리스트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페이지에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출력 된 모습이다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5" name="타원 24"/>
          <p:cNvSpPr/>
          <p:nvPr/>
        </p:nvSpPr>
        <p:spPr>
          <a:xfrm>
            <a:off x="1979712" y="289676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019289" y="618032"/>
            <a:ext cx="144000" cy="144000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7019289" y="801636"/>
            <a:ext cx="144000" cy="144000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7019289" y="1668397"/>
            <a:ext cx="144000" cy="144000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7019289" y="1847446"/>
            <a:ext cx="144000" cy="144000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2" name="아래쪽 화살표 11"/>
          <p:cNvSpPr/>
          <p:nvPr/>
        </p:nvSpPr>
        <p:spPr>
          <a:xfrm>
            <a:off x="2987824" y="2670401"/>
            <a:ext cx="232834" cy="261389"/>
          </a:xfrm>
          <a:prstGeom prst="downArrow">
            <a:avLst/>
          </a:prstGeom>
          <a:solidFill>
            <a:srgbClr val="00002F"/>
          </a:solidFill>
          <a:ln>
            <a:solidFill>
              <a:srgbClr val="00002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58659" y="535781"/>
            <a:ext cx="29546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헤더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</a:rPr>
              <a:t>사업자</a:t>
            </a:r>
            <a:r>
              <a:rPr lang="en-US" altLang="ko-KR" sz="1200" dirty="0">
                <a:solidFill>
                  <a:srgbClr val="00002F"/>
                </a:solidFill>
              </a:rPr>
              <a:t>) </a:t>
            </a:r>
            <a:r>
              <a:rPr lang="ko-KR" altLang="en-US" sz="1200" dirty="0">
                <a:solidFill>
                  <a:srgbClr val="00002F"/>
                </a:solidFill>
              </a:rPr>
              <a:t>검색 창 및 검색 결과</a:t>
            </a:r>
            <a:endParaRPr lang="en-US" altLang="ko-KR" sz="1200" dirty="0">
              <a:solidFill>
                <a:srgbClr val="0000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8909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96" y="1690636"/>
            <a:ext cx="5756230" cy="1999602"/>
          </a:xfrm>
          <a:prstGeom prst="rect">
            <a:avLst/>
          </a:prstGeom>
          <a:ln>
            <a:noFill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/>
          <p:cNvSpPr txBox="1"/>
          <p:nvPr/>
        </p:nvSpPr>
        <p:spPr>
          <a:xfrm>
            <a:off x="6732240" y="535781"/>
            <a:ext cx="2340705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en-US" altLang="ko-KR" sz="1100" dirty="0" err="1">
                <a:solidFill>
                  <a:prstClr val="black"/>
                </a:solidFill>
              </a:rPr>
              <a:t>sessionScope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안에 저장된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로그인</a:t>
            </a:r>
            <a:r>
              <a:rPr lang="en-US" altLang="ko-KR" sz="1100" dirty="0">
                <a:solidFill>
                  <a:prstClr val="black"/>
                </a:solidFill>
              </a:rPr>
              <a:t>type </a:t>
            </a:r>
            <a:r>
              <a:rPr lang="ko-KR" altLang="en-US" sz="1100" dirty="0">
                <a:solidFill>
                  <a:prstClr val="black"/>
                </a:solidFill>
              </a:rPr>
              <a:t>값이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사용자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사업자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관리자가 아닐 때는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(</a:t>
            </a:r>
            <a:r>
              <a:rPr lang="ko-KR" altLang="en-US" sz="1100" dirty="0">
                <a:solidFill>
                  <a:prstClr val="black"/>
                </a:solidFill>
              </a:rPr>
              <a:t>비 로그인 시</a:t>
            </a:r>
            <a:r>
              <a:rPr lang="en-US" altLang="ko-KR" sz="1100" dirty="0">
                <a:solidFill>
                  <a:prstClr val="black"/>
                </a:solidFill>
              </a:rPr>
              <a:t>)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로그인과 회원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가입 메뉴를 보여주고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로그인</a:t>
            </a:r>
            <a:r>
              <a:rPr lang="en-US" altLang="ko-KR" sz="1100" dirty="0">
                <a:solidFill>
                  <a:prstClr val="black"/>
                </a:solidFill>
              </a:rPr>
              <a:t>type </a:t>
            </a:r>
            <a:r>
              <a:rPr lang="ko-KR" altLang="en-US" sz="1100" dirty="0">
                <a:solidFill>
                  <a:prstClr val="black"/>
                </a:solidFill>
              </a:rPr>
              <a:t>값이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사용자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사업자인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경우에는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(</a:t>
            </a:r>
            <a:r>
              <a:rPr lang="ko-KR" altLang="en-US" sz="1100" dirty="0">
                <a:solidFill>
                  <a:prstClr val="black"/>
                </a:solidFill>
              </a:rPr>
              <a:t>로그인 시</a:t>
            </a:r>
            <a:r>
              <a:rPr lang="en-US" altLang="ko-KR" sz="1100" dirty="0">
                <a:solidFill>
                  <a:prstClr val="black"/>
                </a:solidFill>
              </a:rPr>
              <a:t>)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마이 페이지와 로그아웃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메뉴를 보여준다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8659" y="535781"/>
            <a:ext cx="2702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로그인</a:t>
            </a:r>
            <a:r>
              <a:rPr lang="en-US" altLang="ko-KR" sz="1200" dirty="0">
                <a:solidFill>
                  <a:srgbClr val="00002F"/>
                </a:solidFill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</a:rPr>
              <a:t>비 로그인 시 헤더 </a:t>
            </a:r>
            <a:r>
              <a:rPr lang="en-US" altLang="ko-KR" sz="1200" dirty="0">
                <a:solidFill>
                  <a:srgbClr val="00002F"/>
                </a:solidFill>
              </a:rPr>
              <a:t>UI </a:t>
            </a:r>
            <a:r>
              <a:rPr lang="ko-KR" altLang="en-US" sz="1200" dirty="0">
                <a:solidFill>
                  <a:srgbClr val="00002F"/>
                </a:solidFill>
              </a:rPr>
              <a:t>변경 코딩</a:t>
            </a:r>
            <a:endParaRPr lang="en-US" altLang="ko-KR" sz="1200" dirty="0">
              <a:solidFill>
                <a:srgbClr val="00002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23457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0841" y="333519"/>
            <a:ext cx="211468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회원가입 버튼 클릭 시 회원가입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페이지로 이동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823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25602" y="1160166"/>
            <a:ext cx="211468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사업자 버튼 클릭 시 사업자 등록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페이지로 이동</a:t>
            </a:r>
            <a:endParaRPr lang="en-US" altLang="ko-KR" sz="1100" dirty="0"/>
          </a:p>
        </p:txBody>
      </p:sp>
      <p:sp>
        <p:nvSpPr>
          <p:cNvPr id="21" name="타원 20"/>
          <p:cNvSpPr/>
          <p:nvPr/>
        </p:nvSpPr>
        <p:spPr>
          <a:xfrm>
            <a:off x="6874942" y="203841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6838883" y="257175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C:\Users\alfo8-19\Desktop\로그인(사업자-성공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10" y="866787"/>
            <a:ext cx="1804258" cy="2074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C:\Users\alfo8-19\Desktop\로그인(사용자-성공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67" y="2941158"/>
            <a:ext cx="1809549" cy="2078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타원 35"/>
          <p:cNvSpPr/>
          <p:nvPr/>
        </p:nvSpPr>
        <p:spPr>
          <a:xfrm>
            <a:off x="1059812" y="276660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pic>
        <p:nvPicPr>
          <p:cNvPr id="5122" name="Picture 2" descr="C:\Users\alfo8-19\Desktop\회원가입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0" r="17307"/>
          <a:stretch/>
        </p:blipFill>
        <p:spPr bwMode="auto">
          <a:xfrm>
            <a:off x="2822765" y="1224982"/>
            <a:ext cx="3621443" cy="306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타원 37"/>
          <p:cNvSpPr/>
          <p:nvPr/>
        </p:nvSpPr>
        <p:spPr>
          <a:xfrm>
            <a:off x="3419872" y="249885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9" name="타원 38"/>
          <p:cNvSpPr/>
          <p:nvPr/>
        </p:nvSpPr>
        <p:spPr>
          <a:xfrm>
            <a:off x="4860032" y="249885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40" name="TextBox 39"/>
          <p:cNvSpPr txBox="1"/>
          <p:nvPr/>
        </p:nvSpPr>
        <p:spPr>
          <a:xfrm>
            <a:off x="7157144" y="1946839"/>
            <a:ext cx="211468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사용자 버튼 클릭 시 사용자 회원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가입 페이지로 이동</a:t>
            </a:r>
            <a:endParaRPr lang="en-US" altLang="ko-KR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971599" y="540286"/>
            <a:ext cx="1413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회원가입 페이지</a:t>
            </a:r>
          </a:p>
        </p:txBody>
      </p:sp>
      <p:sp>
        <p:nvSpPr>
          <p:cNvPr id="26" name="타원 25"/>
          <p:cNvSpPr/>
          <p:nvPr/>
        </p:nvSpPr>
        <p:spPr>
          <a:xfrm>
            <a:off x="1059812" y="47900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2627784" y="2892127"/>
            <a:ext cx="432048" cy="0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7080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lfo8-19\Desktop\사업자 등록 페이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929689"/>
            <a:ext cx="3416300" cy="421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17" name="타원 16"/>
          <p:cNvSpPr/>
          <p:nvPr/>
        </p:nvSpPr>
        <p:spPr>
          <a:xfrm>
            <a:off x="2571016" y="479945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3658756" y="100169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3" name="타원 32"/>
          <p:cNvSpPr/>
          <p:nvPr/>
        </p:nvSpPr>
        <p:spPr>
          <a:xfrm>
            <a:off x="1521376" y="120702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1521376" y="159300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20" name="타원 19"/>
          <p:cNvSpPr/>
          <p:nvPr/>
        </p:nvSpPr>
        <p:spPr>
          <a:xfrm>
            <a:off x="1521376" y="19835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26" name="타원 25"/>
          <p:cNvSpPr/>
          <p:nvPr/>
        </p:nvSpPr>
        <p:spPr>
          <a:xfrm>
            <a:off x="1525568" y="23774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sp>
        <p:nvSpPr>
          <p:cNvPr id="34" name="타원 33"/>
          <p:cNvSpPr/>
          <p:nvPr/>
        </p:nvSpPr>
        <p:spPr>
          <a:xfrm>
            <a:off x="1522493" y="27603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7</a:t>
            </a:r>
            <a:endParaRPr lang="ko-KR" altLang="en-US" sz="900" dirty="0"/>
          </a:p>
        </p:txBody>
      </p:sp>
      <p:sp>
        <p:nvSpPr>
          <p:cNvPr id="35" name="타원 34"/>
          <p:cNvSpPr/>
          <p:nvPr/>
        </p:nvSpPr>
        <p:spPr>
          <a:xfrm>
            <a:off x="1521376" y="31432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8</a:t>
            </a:r>
            <a:endParaRPr lang="ko-KR" altLang="en-US" sz="900" dirty="0"/>
          </a:p>
        </p:txBody>
      </p:sp>
      <p:sp>
        <p:nvSpPr>
          <p:cNvPr id="36" name="타원 35"/>
          <p:cNvSpPr/>
          <p:nvPr/>
        </p:nvSpPr>
        <p:spPr>
          <a:xfrm>
            <a:off x="1513756" y="353302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9</a:t>
            </a:r>
            <a:endParaRPr lang="ko-KR" altLang="en-US" sz="900" dirty="0"/>
          </a:p>
        </p:txBody>
      </p:sp>
      <p:grpSp>
        <p:nvGrpSpPr>
          <p:cNvPr id="38" name="그룹 37"/>
          <p:cNvGrpSpPr/>
          <p:nvPr/>
        </p:nvGrpSpPr>
        <p:grpSpPr>
          <a:xfrm>
            <a:off x="2537271" y="4408933"/>
            <a:ext cx="283677" cy="251049"/>
            <a:chOff x="1899145" y="1473539"/>
            <a:chExt cx="309839" cy="274202"/>
          </a:xfrm>
        </p:grpSpPr>
        <p:sp>
          <p:nvSpPr>
            <p:cNvPr id="39" name="타원 38"/>
            <p:cNvSpPr/>
            <p:nvPr/>
          </p:nvSpPr>
          <p:spPr>
            <a:xfrm>
              <a:off x="1934782" y="1473539"/>
              <a:ext cx="274202" cy="274202"/>
            </a:xfrm>
            <a:prstGeom prst="ellipse">
              <a:avLst/>
            </a:prstGeom>
            <a:solidFill>
              <a:srgbClr val="00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899145" y="1484508"/>
              <a:ext cx="28725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-150" dirty="0">
                  <a:solidFill>
                    <a:schemeClr val="bg1"/>
                  </a:solidFill>
                </a:rPr>
                <a:t>10</a:t>
              </a:r>
              <a:endParaRPr lang="ko-KR" altLang="en-US" sz="900" spc="-150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타원 42"/>
          <p:cNvSpPr/>
          <p:nvPr/>
        </p:nvSpPr>
        <p:spPr>
          <a:xfrm>
            <a:off x="6836462" y="16479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44" name="타원 43"/>
          <p:cNvSpPr/>
          <p:nvPr/>
        </p:nvSpPr>
        <p:spPr>
          <a:xfrm>
            <a:off x="6849124" y="83035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45" name="직선 연결선 44"/>
          <p:cNvCxnSpPr/>
          <p:nvPr/>
        </p:nvCxnSpPr>
        <p:spPr>
          <a:xfrm>
            <a:off x="6813065" y="743857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6813065" y="1288251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049080" y="757907"/>
            <a:ext cx="16979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아이디 중복체크 버튼 클릭 시</a:t>
            </a:r>
            <a:endParaRPr lang="en-US" altLang="ko-KR" sz="900" dirty="0"/>
          </a:p>
          <a:p>
            <a:r>
              <a:rPr lang="ko-KR" altLang="en-US" sz="900" dirty="0"/>
              <a:t>가입된 아이디와 입력된 아이디</a:t>
            </a:r>
            <a:endParaRPr lang="en-US" altLang="ko-KR" sz="900" dirty="0"/>
          </a:p>
          <a:p>
            <a:r>
              <a:rPr lang="ko-KR" altLang="en-US" sz="900" dirty="0"/>
              <a:t>검사한다</a:t>
            </a:r>
            <a:r>
              <a:rPr lang="en-US" altLang="ko-KR" sz="900" dirty="0"/>
              <a:t>.</a:t>
            </a:r>
          </a:p>
        </p:txBody>
      </p:sp>
      <p:sp>
        <p:nvSpPr>
          <p:cNvPr id="48" name="타원 47"/>
          <p:cNvSpPr/>
          <p:nvPr/>
        </p:nvSpPr>
        <p:spPr>
          <a:xfrm>
            <a:off x="6852082" y="13808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49" name="직선 연결선 48"/>
          <p:cNvCxnSpPr/>
          <p:nvPr/>
        </p:nvCxnSpPr>
        <p:spPr>
          <a:xfrm>
            <a:off x="6816023" y="16947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057537" y="1301546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아이디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  <a:r>
              <a:rPr lang="ko-KR" altLang="en-US" sz="900" dirty="0"/>
              <a:t>정규</a:t>
            </a:r>
            <a:endParaRPr lang="en-US" altLang="ko-KR" sz="900" dirty="0"/>
          </a:p>
          <a:p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51" name="타원 50"/>
          <p:cNvSpPr/>
          <p:nvPr/>
        </p:nvSpPr>
        <p:spPr>
          <a:xfrm>
            <a:off x="6863528" y="177966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52" name="직선 연결선 51"/>
          <p:cNvCxnSpPr/>
          <p:nvPr/>
        </p:nvCxnSpPr>
        <p:spPr>
          <a:xfrm>
            <a:off x="6812229" y="211895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061363" y="1718915"/>
            <a:ext cx="1805302" cy="394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900" dirty="0"/>
              <a:t>비밀번호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  <a:r>
              <a:rPr lang="ko-KR" altLang="en-US" sz="900" dirty="0"/>
              <a:t>정규</a:t>
            </a:r>
            <a:endParaRPr lang="en-US" altLang="ko-KR" sz="900" dirty="0"/>
          </a:p>
          <a:p>
            <a:pPr>
              <a:spcBef>
                <a:spcPts val="200"/>
              </a:spcBef>
            </a:pPr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54" name="타원 53"/>
          <p:cNvSpPr/>
          <p:nvPr/>
        </p:nvSpPr>
        <p:spPr>
          <a:xfrm>
            <a:off x="6875139" y="224561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cxnSp>
        <p:nvCxnSpPr>
          <p:cNvPr id="55" name="직선 연결선 54"/>
          <p:cNvCxnSpPr/>
          <p:nvPr/>
        </p:nvCxnSpPr>
        <p:spPr>
          <a:xfrm>
            <a:off x="6804248" y="287523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078363" y="2169631"/>
            <a:ext cx="1837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비밀번호 확인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</a:p>
          <a:p>
            <a:r>
              <a:rPr lang="ko-KR" altLang="en-US" sz="900" dirty="0"/>
              <a:t>정규식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  <a:p>
            <a:r>
              <a:rPr lang="ko-KR" altLang="en-US" sz="900" dirty="0"/>
              <a:t>비밀번호와 비밀번호 확인이 일치</a:t>
            </a:r>
            <a:endParaRPr lang="en-US" altLang="ko-KR" sz="900" dirty="0"/>
          </a:p>
          <a:p>
            <a:r>
              <a:rPr lang="ko-KR" altLang="en-US" sz="900" dirty="0"/>
              <a:t>되는지 검사</a:t>
            </a:r>
            <a:endParaRPr lang="en-US" altLang="ko-KR" sz="900" dirty="0"/>
          </a:p>
        </p:txBody>
      </p:sp>
      <p:sp>
        <p:nvSpPr>
          <p:cNvPr id="57" name="타원 56"/>
          <p:cNvSpPr/>
          <p:nvPr/>
        </p:nvSpPr>
        <p:spPr>
          <a:xfrm>
            <a:off x="6855547" y="293510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cxnSp>
        <p:nvCxnSpPr>
          <p:cNvPr id="58" name="직선 연결선 57"/>
          <p:cNvCxnSpPr/>
          <p:nvPr/>
        </p:nvCxnSpPr>
        <p:spPr>
          <a:xfrm>
            <a:off x="6819488" y="323108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7068622" y="2855803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사업자 등록번호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</a:p>
          <a:p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  <a:r>
              <a:rPr lang="ko-KR" altLang="en-US" sz="900" dirty="0"/>
              <a:t>정규</a:t>
            </a:r>
            <a:r>
              <a:rPr lang="en-US" altLang="ko-KR" sz="900" dirty="0"/>
              <a:t> </a:t>
            </a:r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60" name="타원 59"/>
          <p:cNvSpPr/>
          <p:nvPr/>
        </p:nvSpPr>
        <p:spPr>
          <a:xfrm>
            <a:off x="6858975" y="33061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7</a:t>
            </a:r>
            <a:endParaRPr lang="ko-KR" altLang="en-US" sz="900" dirty="0"/>
          </a:p>
        </p:txBody>
      </p:sp>
      <p:cxnSp>
        <p:nvCxnSpPr>
          <p:cNvPr id="61" name="직선 연결선 60"/>
          <p:cNvCxnSpPr/>
          <p:nvPr/>
        </p:nvCxnSpPr>
        <p:spPr>
          <a:xfrm>
            <a:off x="6822916" y="365552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7072050" y="3226891"/>
            <a:ext cx="183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대표자명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  <a:r>
              <a:rPr lang="ko-KR" altLang="en-US" sz="900" dirty="0"/>
              <a:t>정규</a:t>
            </a:r>
            <a:r>
              <a:rPr lang="en-US" altLang="ko-KR" sz="900" dirty="0"/>
              <a:t> </a:t>
            </a:r>
          </a:p>
          <a:p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63" name="타원 62"/>
          <p:cNvSpPr/>
          <p:nvPr/>
        </p:nvSpPr>
        <p:spPr>
          <a:xfrm>
            <a:off x="6858975" y="37218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8</a:t>
            </a:r>
            <a:endParaRPr lang="ko-KR" altLang="en-US" sz="900" dirty="0"/>
          </a:p>
        </p:txBody>
      </p:sp>
      <p:cxnSp>
        <p:nvCxnSpPr>
          <p:cNvPr id="64" name="직선 연결선 63"/>
          <p:cNvCxnSpPr/>
          <p:nvPr/>
        </p:nvCxnSpPr>
        <p:spPr>
          <a:xfrm>
            <a:off x="6822916" y="4022789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7072050" y="3642578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회사명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  <a:r>
              <a:rPr lang="ko-KR" altLang="en-US" sz="900" dirty="0"/>
              <a:t>정규</a:t>
            </a:r>
            <a:r>
              <a:rPr lang="en-US" altLang="ko-KR" sz="900" dirty="0"/>
              <a:t> </a:t>
            </a:r>
          </a:p>
          <a:p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66" name="타원 65"/>
          <p:cNvSpPr/>
          <p:nvPr/>
        </p:nvSpPr>
        <p:spPr>
          <a:xfrm>
            <a:off x="6855547" y="408191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9</a:t>
            </a:r>
            <a:endParaRPr lang="ko-KR" altLang="en-US" sz="900" dirty="0"/>
          </a:p>
        </p:txBody>
      </p:sp>
      <p:cxnSp>
        <p:nvCxnSpPr>
          <p:cNvPr id="67" name="직선 연결선 66"/>
          <p:cNvCxnSpPr/>
          <p:nvPr/>
        </p:nvCxnSpPr>
        <p:spPr>
          <a:xfrm>
            <a:off x="6819488" y="44337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068622" y="4002618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연락처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  <a:r>
              <a:rPr lang="ko-KR" altLang="en-US" sz="900" dirty="0"/>
              <a:t>정규</a:t>
            </a:r>
            <a:r>
              <a:rPr lang="en-US" altLang="ko-KR" sz="900" dirty="0"/>
              <a:t> </a:t>
            </a:r>
          </a:p>
          <a:p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71" name="TextBox 70"/>
          <p:cNvSpPr txBox="1"/>
          <p:nvPr/>
        </p:nvSpPr>
        <p:spPr>
          <a:xfrm>
            <a:off x="7075108" y="4501158"/>
            <a:ext cx="15504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약관동의 미 체크 시 </a:t>
            </a:r>
            <a:r>
              <a:rPr lang="en-US" altLang="ko-KR" sz="900" dirty="0"/>
              <a:t>Alert</a:t>
            </a:r>
            <a:r>
              <a:rPr lang="ko-KR" altLang="en-US" sz="900" dirty="0"/>
              <a:t>창</a:t>
            </a:r>
            <a:endParaRPr lang="en-US" altLang="ko-KR" sz="900" dirty="0"/>
          </a:p>
        </p:txBody>
      </p:sp>
      <p:grpSp>
        <p:nvGrpSpPr>
          <p:cNvPr id="72" name="그룹 71"/>
          <p:cNvGrpSpPr/>
          <p:nvPr/>
        </p:nvGrpSpPr>
        <p:grpSpPr>
          <a:xfrm>
            <a:off x="6834891" y="4479801"/>
            <a:ext cx="283677" cy="251049"/>
            <a:chOff x="1899145" y="1473539"/>
            <a:chExt cx="309839" cy="274202"/>
          </a:xfrm>
        </p:grpSpPr>
        <p:sp>
          <p:nvSpPr>
            <p:cNvPr id="73" name="타원 72"/>
            <p:cNvSpPr/>
            <p:nvPr/>
          </p:nvSpPr>
          <p:spPr>
            <a:xfrm>
              <a:off x="1934782" y="1473539"/>
              <a:ext cx="274202" cy="274202"/>
            </a:xfrm>
            <a:prstGeom prst="ellipse">
              <a:avLst/>
            </a:prstGeom>
            <a:solidFill>
              <a:srgbClr val="000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899145" y="1484508"/>
              <a:ext cx="28725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-150" dirty="0">
                  <a:solidFill>
                    <a:schemeClr val="bg1"/>
                  </a:solidFill>
                </a:rPr>
                <a:t>10</a:t>
              </a:r>
              <a:endParaRPr lang="ko-KR" altLang="en-US" sz="900" spc="-150" dirty="0">
                <a:solidFill>
                  <a:schemeClr val="bg1"/>
                </a:solidFill>
              </a:endParaRP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7055437" y="115647"/>
            <a:ext cx="1794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사업자 등록 버튼 클릭 시 미 입력</a:t>
            </a:r>
            <a:endParaRPr lang="en-US" altLang="ko-KR" sz="900" dirty="0"/>
          </a:p>
          <a:p>
            <a:r>
              <a:rPr lang="en-US" altLang="ko-KR" sz="900" dirty="0"/>
              <a:t>/</a:t>
            </a:r>
            <a:r>
              <a:rPr lang="ko-KR" altLang="en-US" sz="900" dirty="0"/>
              <a:t>미 일치 시 정규식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  <a:p>
            <a:r>
              <a:rPr lang="ko-KR" altLang="en-US" sz="900" dirty="0"/>
              <a:t>되고 일치하면 비밀번호 암호화</a:t>
            </a:r>
            <a:endParaRPr lang="en-US" altLang="ko-KR" sz="900" dirty="0"/>
          </a:p>
          <a:p>
            <a:r>
              <a:rPr lang="ko-KR" altLang="en-US" sz="900" dirty="0"/>
              <a:t>후 로그인 페이지로 이동</a:t>
            </a:r>
            <a:endParaRPr lang="en-US" altLang="ko-KR" sz="900" dirty="0"/>
          </a:p>
        </p:txBody>
      </p:sp>
      <p:sp>
        <p:nvSpPr>
          <p:cNvPr id="77" name="TextBox 76"/>
          <p:cNvSpPr txBox="1"/>
          <p:nvPr/>
        </p:nvSpPr>
        <p:spPr>
          <a:xfrm>
            <a:off x="971599" y="540286"/>
            <a:ext cx="1413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사업자 등록 페이지</a:t>
            </a:r>
          </a:p>
        </p:txBody>
      </p:sp>
    </p:spTree>
    <p:extLst>
      <p:ext uri="{BB962C8B-B14F-4D97-AF65-F5344CB8AC3E}">
        <p14:creationId xmlns:p14="http://schemas.microsoft.com/office/powerpoint/2010/main" val="7776317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2" descr="C:\Users\alfo8-19\Desktop\사용자 회원가입 페이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947822"/>
            <a:ext cx="3416300" cy="4193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052261" y="195486"/>
            <a:ext cx="1794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사용자 등록 버튼 클릭 시 미 입력</a:t>
            </a:r>
            <a:endParaRPr lang="en-US" altLang="ko-KR" sz="900" dirty="0"/>
          </a:p>
          <a:p>
            <a:r>
              <a:rPr lang="en-US" altLang="ko-KR" sz="900" dirty="0"/>
              <a:t>/</a:t>
            </a:r>
            <a:r>
              <a:rPr lang="ko-KR" altLang="en-US" sz="900" dirty="0"/>
              <a:t>미 일치 시 정규식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  <a:p>
            <a:r>
              <a:rPr lang="ko-KR" altLang="en-US" sz="900" dirty="0"/>
              <a:t>되고 일치하면 비밀번호 암호화</a:t>
            </a:r>
            <a:endParaRPr lang="en-US" altLang="ko-KR" sz="900" dirty="0"/>
          </a:p>
          <a:p>
            <a:r>
              <a:rPr lang="ko-KR" altLang="en-US" sz="900" dirty="0"/>
              <a:t>후 로그인 페이지로 이동</a:t>
            </a:r>
            <a:endParaRPr lang="en-US" altLang="ko-KR" sz="900" dirty="0"/>
          </a:p>
        </p:txBody>
      </p:sp>
      <p:sp>
        <p:nvSpPr>
          <p:cNvPr id="38" name="타원 37"/>
          <p:cNvSpPr/>
          <p:nvPr/>
        </p:nvSpPr>
        <p:spPr>
          <a:xfrm>
            <a:off x="6851702" y="2781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9" name="타원 38"/>
          <p:cNvSpPr/>
          <p:nvPr/>
        </p:nvSpPr>
        <p:spPr>
          <a:xfrm>
            <a:off x="6864364" y="10298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40" name="직선 연결선 39"/>
          <p:cNvCxnSpPr/>
          <p:nvPr/>
        </p:nvCxnSpPr>
        <p:spPr>
          <a:xfrm>
            <a:off x="6835925" y="917307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6835925" y="1515467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039228" y="983799"/>
            <a:ext cx="16979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아이디 중복체크 버튼 클릭 시</a:t>
            </a:r>
            <a:endParaRPr lang="en-US" altLang="ko-KR" sz="900" dirty="0"/>
          </a:p>
          <a:p>
            <a:r>
              <a:rPr lang="ko-KR" altLang="en-US" sz="900" dirty="0"/>
              <a:t>가입된 아이디와 입력된 아이디</a:t>
            </a:r>
            <a:endParaRPr lang="en-US" altLang="ko-KR" sz="900" dirty="0"/>
          </a:p>
          <a:p>
            <a:r>
              <a:rPr lang="ko-KR" altLang="en-US" sz="900" dirty="0"/>
              <a:t>검사한다</a:t>
            </a:r>
            <a:r>
              <a:rPr lang="en-US" altLang="ko-KR" sz="900" dirty="0"/>
              <a:t>.</a:t>
            </a:r>
          </a:p>
        </p:txBody>
      </p:sp>
      <p:sp>
        <p:nvSpPr>
          <p:cNvPr id="43" name="타원 42"/>
          <p:cNvSpPr/>
          <p:nvPr/>
        </p:nvSpPr>
        <p:spPr>
          <a:xfrm>
            <a:off x="6874942" y="165233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44" name="직선 연결선 43"/>
          <p:cNvCxnSpPr/>
          <p:nvPr/>
        </p:nvCxnSpPr>
        <p:spPr>
          <a:xfrm>
            <a:off x="6838883" y="199554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047685" y="160041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아이디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  <a:r>
              <a:rPr lang="ko-KR" altLang="en-US" sz="900" dirty="0"/>
              <a:t>정규</a:t>
            </a:r>
            <a:endParaRPr lang="en-US" altLang="ko-KR" sz="900" dirty="0"/>
          </a:p>
          <a:p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46" name="타원 45"/>
          <p:cNvSpPr/>
          <p:nvPr/>
        </p:nvSpPr>
        <p:spPr>
          <a:xfrm>
            <a:off x="6871148" y="213140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47" name="직선 연결선 46"/>
          <p:cNvCxnSpPr/>
          <p:nvPr/>
        </p:nvCxnSpPr>
        <p:spPr>
          <a:xfrm>
            <a:off x="6835089" y="2452141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031681" y="2061666"/>
            <a:ext cx="1805302" cy="394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900" dirty="0"/>
              <a:t>비밀번호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  <a:r>
              <a:rPr lang="ko-KR" altLang="en-US" sz="900" dirty="0"/>
              <a:t>정규</a:t>
            </a:r>
            <a:endParaRPr lang="en-US" altLang="ko-KR" sz="900" dirty="0"/>
          </a:p>
          <a:p>
            <a:pPr>
              <a:spcBef>
                <a:spcPts val="200"/>
              </a:spcBef>
            </a:pPr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49" name="타원 48"/>
          <p:cNvSpPr/>
          <p:nvPr/>
        </p:nvSpPr>
        <p:spPr>
          <a:xfrm>
            <a:off x="6863167" y="249974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cxnSp>
        <p:nvCxnSpPr>
          <p:cNvPr id="50" name="직선 연결선 49"/>
          <p:cNvCxnSpPr/>
          <p:nvPr/>
        </p:nvCxnSpPr>
        <p:spPr>
          <a:xfrm>
            <a:off x="6827108" y="3160787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048681" y="2506072"/>
            <a:ext cx="1837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비밀번호 확인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</a:p>
          <a:p>
            <a:r>
              <a:rPr lang="ko-KR" altLang="en-US" sz="900" dirty="0"/>
              <a:t>정규식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  <a:p>
            <a:r>
              <a:rPr lang="ko-KR" altLang="en-US" sz="900" dirty="0"/>
              <a:t>비밀번호와 비밀번호 확인이 일치</a:t>
            </a:r>
            <a:endParaRPr lang="en-US" altLang="ko-KR" sz="900" dirty="0"/>
          </a:p>
          <a:p>
            <a:r>
              <a:rPr lang="ko-KR" altLang="en-US" sz="900" dirty="0"/>
              <a:t>되는지 검사</a:t>
            </a:r>
            <a:endParaRPr lang="en-US" altLang="ko-KR" sz="900" dirty="0"/>
          </a:p>
        </p:txBody>
      </p:sp>
      <p:sp>
        <p:nvSpPr>
          <p:cNvPr id="52" name="타원 51"/>
          <p:cNvSpPr/>
          <p:nvPr/>
        </p:nvSpPr>
        <p:spPr>
          <a:xfrm>
            <a:off x="6878407" y="321982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cxnSp>
        <p:nvCxnSpPr>
          <p:cNvPr id="53" name="직선 연결선 52"/>
          <p:cNvCxnSpPr/>
          <p:nvPr/>
        </p:nvCxnSpPr>
        <p:spPr>
          <a:xfrm>
            <a:off x="6842348" y="359202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038940" y="3193882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사용자 이름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</a:p>
          <a:p>
            <a:r>
              <a:rPr lang="ko-KR" altLang="en-US" sz="900" dirty="0"/>
              <a:t>정규</a:t>
            </a:r>
            <a:r>
              <a:rPr lang="en-US" altLang="ko-KR" sz="900" dirty="0"/>
              <a:t> </a:t>
            </a:r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55" name="타원 54"/>
          <p:cNvSpPr/>
          <p:nvPr/>
        </p:nvSpPr>
        <p:spPr>
          <a:xfrm>
            <a:off x="6881835" y="371138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7</a:t>
            </a:r>
            <a:endParaRPr lang="ko-KR" altLang="en-US" sz="900" dirty="0"/>
          </a:p>
        </p:txBody>
      </p:sp>
      <p:cxnSp>
        <p:nvCxnSpPr>
          <p:cNvPr id="56" name="직선 연결선 55"/>
          <p:cNvCxnSpPr/>
          <p:nvPr/>
        </p:nvCxnSpPr>
        <p:spPr>
          <a:xfrm>
            <a:off x="6845776" y="400164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042368" y="3609225"/>
            <a:ext cx="183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생년월일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  <a:r>
              <a:rPr lang="ko-KR" altLang="en-US" sz="900" dirty="0"/>
              <a:t>정규</a:t>
            </a:r>
            <a:r>
              <a:rPr lang="en-US" altLang="ko-KR" sz="900" dirty="0"/>
              <a:t> </a:t>
            </a:r>
          </a:p>
          <a:p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61" name="타원 60"/>
          <p:cNvSpPr/>
          <p:nvPr/>
        </p:nvSpPr>
        <p:spPr>
          <a:xfrm>
            <a:off x="6878407" y="41004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8</a:t>
            </a:r>
            <a:endParaRPr lang="ko-KR" altLang="en-US" sz="900" dirty="0"/>
          </a:p>
        </p:txBody>
      </p:sp>
      <p:cxnSp>
        <p:nvCxnSpPr>
          <p:cNvPr id="62" name="직선 연결선 61"/>
          <p:cNvCxnSpPr/>
          <p:nvPr/>
        </p:nvCxnSpPr>
        <p:spPr>
          <a:xfrm>
            <a:off x="6842348" y="43983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038940" y="3998262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연락처 미 입력</a:t>
            </a:r>
            <a:r>
              <a:rPr lang="en-US" altLang="ko-KR" sz="900" dirty="0"/>
              <a:t>/</a:t>
            </a:r>
            <a:r>
              <a:rPr lang="ko-KR" altLang="en-US" sz="900" dirty="0"/>
              <a:t>미 일치</a:t>
            </a:r>
            <a:r>
              <a:rPr lang="en-US" altLang="ko-KR" sz="900" dirty="0"/>
              <a:t> </a:t>
            </a:r>
            <a:r>
              <a:rPr lang="ko-KR" altLang="en-US" sz="900" dirty="0"/>
              <a:t>시</a:t>
            </a:r>
            <a:r>
              <a:rPr lang="en-US" altLang="ko-KR" sz="900" dirty="0"/>
              <a:t> </a:t>
            </a:r>
            <a:r>
              <a:rPr lang="ko-KR" altLang="en-US" sz="900" dirty="0"/>
              <a:t>정규</a:t>
            </a:r>
            <a:r>
              <a:rPr lang="en-US" altLang="ko-KR" sz="900" dirty="0"/>
              <a:t> </a:t>
            </a:r>
          </a:p>
          <a:p>
            <a:r>
              <a:rPr lang="ko-KR" altLang="en-US" sz="900" dirty="0"/>
              <a:t>식 </a:t>
            </a:r>
            <a:r>
              <a:rPr lang="en-US" altLang="ko-KR" sz="900" dirty="0"/>
              <a:t>Text </a:t>
            </a:r>
            <a:r>
              <a:rPr lang="ko-KR" altLang="en-US" sz="900" dirty="0"/>
              <a:t>출력</a:t>
            </a:r>
            <a:endParaRPr lang="en-US" altLang="ko-KR" sz="900" dirty="0"/>
          </a:p>
        </p:txBody>
      </p:sp>
      <p:sp>
        <p:nvSpPr>
          <p:cNvPr id="65" name="TextBox 64"/>
          <p:cNvSpPr txBox="1"/>
          <p:nvPr/>
        </p:nvSpPr>
        <p:spPr>
          <a:xfrm>
            <a:off x="7045426" y="4451971"/>
            <a:ext cx="15504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약관동의 미 체크 시 </a:t>
            </a:r>
            <a:r>
              <a:rPr lang="en-US" altLang="ko-KR" sz="900" dirty="0"/>
              <a:t>Alert</a:t>
            </a:r>
            <a:r>
              <a:rPr lang="ko-KR" altLang="en-US" sz="900" dirty="0"/>
              <a:t>창</a:t>
            </a:r>
            <a:endParaRPr lang="en-US" altLang="ko-KR" sz="900" dirty="0"/>
          </a:p>
        </p:txBody>
      </p:sp>
      <p:sp>
        <p:nvSpPr>
          <p:cNvPr id="69" name="타원 68"/>
          <p:cNvSpPr/>
          <p:nvPr/>
        </p:nvSpPr>
        <p:spPr>
          <a:xfrm>
            <a:off x="6864091" y="445044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9</a:t>
            </a:r>
            <a:endParaRPr lang="ko-KR" altLang="en-US" sz="900" dirty="0"/>
          </a:p>
        </p:txBody>
      </p:sp>
      <p:sp>
        <p:nvSpPr>
          <p:cNvPr id="58" name="TextBox 57"/>
          <p:cNvSpPr txBox="1"/>
          <p:nvPr/>
        </p:nvSpPr>
        <p:spPr>
          <a:xfrm>
            <a:off x="971599" y="540286"/>
            <a:ext cx="1763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rgbClr val="00002F"/>
                </a:solidFill>
                <a:latin typeface="+mn-ea"/>
              </a:rPr>
              <a:t>사용자 회원가입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페이지</a:t>
            </a:r>
          </a:p>
        </p:txBody>
      </p:sp>
      <p:sp>
        <p:nvSpPr>
          <p:cNvPr id="59" name="타원 58"/>
          <p:cNvSpPr/>
          <p:nvPr/>
        </p:nvSpPr>
        <p:spPr>
          <a:xfrm>
            <a:off x="2586256" y="47700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60" name="타원 59"/>
          <p:cNvSpPr/>
          <p:nvPr/>
        </p:nvSpPr>
        <p:spPr>
          <a:xfrm>
            <a:off x="3734956" y="106265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66" name="타원 65"/>
          <p:cNvSpPr/>
          <p:nvPr/>
        </p:nvSpPr>
        <p:spPr>
          <a:xfrm>
            <a:off x="1498516" y="129084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67" name="타원 66"/>
          <p:cNvSpPr/>
          <p:nvPr/>
        </p:nvSpPr>
        <p:spPr>
          <a:xfrm>
            <a:off x="1498516" y="169968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68" name="타원 67"/>
          <p:cNvSpPr/>
          <p:nvPr/>
        </p:nvSpPr>
        <p:spPr>
          <a:xfrm>
            <a:off x="1498516" y="212830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5</a:t>
            </a:r>
            <a:endParaRPr lang="ko-KR" altLang="en-US" sz="900" dirty="0"/>
          </a:p>
        </p:txBody>
      </p:sp>
      <p:sp>
        <p:nvSpPr>
          <p:cNvPr id="70" name="타원 69"/>
          <p:cNvSpPr/>
          <p:nvPr/>
        </p:nvSpPr>
        <p:spPr>
          <a:xfrm>
            <a:off x="1502708" y="256034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6</a:t>
            </a:r>
            <a:endParaRPr lang="ko-KR" altLang="en-US" sz="900" dirty="0"/>
          </a:p>
        </p:txBody>
      </p:sp>
      <p:sp>
        <p:nvSpPr>
          <p:cNvPr id="71" name="타원 70"/>
          <p:cNvSpPr/>
          <p:nvPr/>
        </p:nvSpPr>
        <p:spPr>
          <a:xfrm>
            <a:off x="1499633" y="297372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7</a:t>
            </a:r>
            <a:endParaRPr lang="ko-KR" altLang="en-US" sz="900" dirty="0"/>
          </a:p>
        </p:txBody>
      </p:sp>
      <p:sp>
        <p:nvSpPr>
          <p:cNvPr id="72" name="타원 71"/>
          <p:cNvSpPr/>
          <p:nvPr/>
        </p:nvSpPr>
        <p:spPr>
          <a:xfrm>
            <a:off x="1498516" y="340234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8</a:t>
            </a:r>
            <a:endParaRPr lang="ko-KR" altLang="en-US" sz="900" dirty="0"/>
          </a:p>
        </p:txBody>
      </p:sp>
      <p:sp>
        <p:nvSpPr>
          <p:cNvPr id="73" name="타원 72"/>
          <p:cNvSpPr/>
          <p:nvPr/>
        </p:nvSpPr>
        <p:spPr>
          <a:xfrm>
            <a:off x="2574444" y="43490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9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399858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33"/>
          <a:stretch/>
        </p:blipFill>
        <p:spPr bwMode="auto">
          <a:xfrm>
            <a:off x="3347864" y="1347614"/>
            <a:ext cx="2979257" cy="259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973799" y="543699"/>
            <a:ext cx="1293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사업자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요구사항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개발목적 및 요구사항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6360" y="732547"/>
            <a:ext cx="5174815" cy="449610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1.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사업자 등록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등록 시 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기존의 아이디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탈퇴여부를 떠나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)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는 사용할 수 없다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.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이용약관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필수입력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사업자등록번호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(-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포함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12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대표자명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(20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자제한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회사명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(20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자제한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아이디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이메일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중복확인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,50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자제한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(8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자이상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 숫자포함 문자열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재차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</a:p>
          <a:p>
            <a:pPr>
              <a:spcBef>
                <a:spcPts val="1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20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 제한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sha-256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암호화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연락처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(-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없이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11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2.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사업자 계정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 등록 가능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상품의 등록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수정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삭제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수정과 삭제는 예약내역이 있으면 불가능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상품의 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예약은 불가능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보기만 가능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등록한 상품 예약 현황확인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본사 상품의 매출 확인 가능</a:t>
            </a: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3.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상품 등록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상품등록 시 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패키지 하나이상을 반드시 등록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. </a:t>
            </a:r>
          </a:p>
          <a:p>
            <a:pPr>
              <a:spcBef>
                <a:spcPts val="1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상품의 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기본 가격은 해당의 패키지에서 가장 낮은 가격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으로 등록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예약 가능 기간 설정 가능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주의사항 기입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장소 및 연락처 기입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장소는 텍스트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 소개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글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+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사진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4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썸네일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1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기타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3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슬라이드 식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도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(5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개도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+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제주도 예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경상도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설정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카테고리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전체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하늘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땅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설정</a:t>
            </a: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946439" y="534770"/>
            <a:ext cx="249647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7695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43699"/>
            <a:ext cx="1914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로그인 페이지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로그인 선택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113914" y="339502"/>
            <a:ext cx="1941557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사업자 클릭 시 사업자 로그인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en-US" altLang="ko-KR" sz="1100" dirty="0"/>
              <a:t>UI</a:t>
            </a:r>
            <a:r>
              <a:rPr lang="ko-KR" altLang="en-US" sz="1100" dirty="0"/>
              <a:t>변경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823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pic>
        <p:nvPicPr>
          <p:cNvPr id="1026" name="Picture 2" descr="C:\Users\alfo8-19\Desktop\로그인(사업자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" y="993322"/>
            <a:ext cx="3111211" cy="415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lfo8-19\Desktop\로그인(사용자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635" y="993323"/>
            <a:ext cx="3111211" cy="4148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613908" y="24897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5661395" y="249015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2" name="TextBox 21"/>
          <p:cNvSpPr txBox="1"/>
          <p:nvPr/>
        </p:nvSpPr>
        <p:spPr>
          <a:xfrm>
            <a:off x="7118458" y="1168963"/>
            <a:ext cx="1941557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사용자 클릭 시 사업자 로그인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en-US" altLang="ko-KR" sz="1100" dirty="0"/>
              <a:t>UI</a:t>
            </a:r>
            <a:r>
              <a:rPr lang="ko-KR" altLang="en-US" sz="1100" dirty="0"/>
              <a:t>변경</a:t>
            </a:r>
            <a:endParaRPr lang="en-US" altLang="ko-KR" sz="1100" dirty="0"/>
          </a:p>
        </p:txBody>
      </p:sp>
      <p:grpSp>
        <p:nvGrpSpPr>
          <p:cNvPr id="24" name="그룹 23"/>
          <p:cNvGrpSpPr/>
          <p:nvPr/>
        </p:nvGrpSpPr>
        <p:grpSpPr>
          <a:xfrm>
            <a:off x="48199" y="2951602"/>
            <a:ext cx="3049006" cy="1003220"/>
            <a:chOff x="5181600" y="390525"/>
            <a:chExt cx="1009650" cy="1026106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/>
          <p:cNvGrpSpPr/>
          <p:nvPr/>
        </p:nvGrpSpPr>
        <p:grpSpPr>
          <a:xfrm>
            <a:off x="3487991" y="2952571"/>
            <a:ext cx="3049006" cy="1003220"/>
            <a:chOff x="5181600" y="390525"/>
            <a:chExt cx="1009650" cy="1026106"/>
          </a:xfrm>
        </p:grpSpPr>
        <p:cxnSp>
          <p:nvCxnSpPr>
            <p:cNvPr id="36" name="직선 연결선 35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타원 39"/>
          <p:cNvSpPr/>
          <p:nvPr/>
        </p:nvSpPr>
        <p:spPr>
          <a:xfrm>
            <a:off x="1543542" y="332172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41" name="타원 40"/>
          <p:cNvSpPr/>
          <p:nvPr/>
        </p:nvSpPr>
        <p:spPr>
          <a:xfrm>
            <a:off x="4886969" y="332172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7913623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lfo8-19\Desktop\로그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993322"/>
            <a:ext cx="3816425" cy="415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:\Users\alfo8-19\Desktop\로그인클릭(사용자-미입력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09" y="3063014"/>
            <a:ext cx="2336963" cy="207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alfo8-19\Desktop\로그인클릭(사업자-미입력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33" y="987574"/>
            <a:ext cx="2332451" cy="207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43401"/>
            <a:ext cx="15824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로그인 페이지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로그인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43437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781219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44" name="타원 43"/>
          <p:cNvSpPr/>
          <p:nvPr/>
        </p:nvSpPr>
        <p:spPr>
          <a:xfrm>
            <a:off x="1145672" y="26364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45" name="타원 44"/>
          <p:cNvSpPr/>
          <p:nvPr/>
        </p:nvSpPr>
        <p:spPr>
          <a:xfrm>
            <a:off x="1138745" y="47112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46" name="TextBox 45"/>
          <p:cNvSpPr txBox="1"/>
          <p:nvPr/>
        </p:nvSpPr>
        <p:spPr>
          <a:xfrm>
            <a:off x="7059028" y="349388"/>
            <a:ext cx="2167581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로그인 버튼 클릭 시 비밀번호가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 시 </a:t>
            </a:r>
            <a:r>
              <a:rPr lang="en-US" altLang="ko-KR" sz="1100" dirty="0"/>
              <a:t>text</a:t>
            </a:r>
            <a:r>
              <a:rPr lang="ko-KR" altLang="en-US" sz="1100" dirty="0"/>
              <a:t>가 나오고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가입승인</a:t>
            </a:r>
            <a:r>
              <a:rPr lang="en-US" altLang="ko-KR" sz="1100" dirty="0"/>
              <a:t> </a:t>
            </a:r>
            <a:r>
              <a:rPr lang="ko-KR" altLang="en-US" sz="1100" dirty="0"/>
              <a:t>아이디 이거나 탈퇴회원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은 </a:t>
            </a:r>
            <a:r>
              <a:rPr lang="en-US" altLang="ko-KR" sz="1100" dirty="0"/>
              <a:t>Alert </a:t>
            </a:r>
            <a:r>
              <a:rPr lang="ko-KR" altLang="en-US" sz="1100" dirty="0"/>
              <a:t>창</a:t>
            </a:r>
            <a:r>
              <a:rPr lang="en-US" altLang="ko-KR" sz="1100" dirty="0"/>
              <a:t> </a:t>
            </a:r>
            <a:r>
              <a:rPr lang="ko-KR" altLang="en-US" sz="1100" dirty="0"/>
              <a:t>이 나온다</a:t>
            </a:r>
            <a:r>
              <a:rPr lang="en-US" altLang="ko-KR" sz="1100" dirty="0"/>
              <a:t>. </a:t>
            </a:r>
            <a:r>
              <a:rPr lang="ko-KR" altLang="en-US" sz="1100" dirty="0"/>
              <a:t>비밀번호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복 호화 하여 입력된 값과 </a:t>
            </a:r>
            <a:r>
              <a:rPr lang="en-US" altLang="ko-KR" sz="1100" dirty="0"/>
              <a:t>DB</a:t>
            </a:r>
          </a:p>
          <a:p>
            <a:pPr>
              <a:spcBef>
                <a:spcPts val="200"/>
              </a:spcBef>
            </a:pPr>
            <a:r>
              <a:rPr lang="ko-KR" altLang="en-US" sz="1100" dirty="0"/>
              <a:t>비밀번호를 비교 후 로그인 성공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시 메인 페이지로 이동</a:t>
            </a:r>
            <a:endParaRPr lang="en-US" altLang="ko-KR" sz="1100" dirty="0"/>
          </a:p>
        </p:txBody>
      </p:sp>
      <p:sp>
        <p:nvSpPr>
          <p:cNvPr id="15" name="타원 14"/>
          <p:cNvSpPr/>
          <p:nvPr/>
        </p:nvSpPr>
        <p:spPr>
          <a:xfrm>
            <a:off x="6871984" y="203694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6835925" y="2570281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144745" y="1961014"/>
            <a:ext cx="17740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아이디 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</a:t>
            </a:r>
            <a:r>
              <a:rPr lang="en-US" altLang="ko-KR" sz="1100" dirty="0"/>
              <a:t> </a:t>
            </a:r>
            <a:r>
              <a:rPr lang="ko-KR" altLang="en-US" sz="1100" dirty="0"/>
              <a:t>시</a:t>
            </a:r>
            <a:r>
              <a:rPr lang="en-US" altLang="ko-KR" sz="1100" dirty="0"/>
              <a:t> </a:t>
            </a:r>
            <a:r>
              <a:rPr lang="ko-KR" altLang="en-US" sz="1100" dirty="0"/>
              <a:t>정규식 </a:t>
            </a:r>
            <a:r>
              <a:rPr lang="en-US" altLang="ko-KR" sz="1100" dirty="0"/>
              <a:t>Text </a:t>
            </a:r>
            <a:r>
              <a:rPr lang="ko-KR" altLang="en-US" sz="1100" dirty="0"/>
              <a:t>출력</a:t>
            </a:r>
            <a:endParaRPr lang="en-US" altLang="ko-KR" sz="1100" dirty="0"/>
          </a:p>
        </p:txBody>
      </p:sp>
      <p:sp>
        <p:nvSpPr>
          <p:cNvPr id="18" name="타원 17"/>
          <p:cNvSpPr/>
          <p:nvPr/>
        </p:nvSpPr>
        <p:spPr>
          <a:xfrm>
            <a:off x="6874942" y="28263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6838883" y="335964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37125" y="2734434"/>
            <a:ext cx="17740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비밀번호 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</a:t>
            </a:r>
            <a:r>
              <a:rPr lang="en-US" altLang="ko-KR" sz="1100" dirty="0"/>
              <a:t> </a:t>
            </a:r>
            <a:r>
              <a:rPr lang="ko-KR" altLang="en-US" sz="1100" dirty="0"/>
              <a:t>시 정규식</a:t>
            </a:r>
            <a:r>
              <a:rPr lang="en-US" altLang="ko-KR" sz="1100" dirty="0"/>
              <a:t> Text </a:t>
            </a:r>
            <a:r>
              <a:rPr lang="ko-KR" altLang="en-US" sz="1100" dirty="0"/>
              <a:t>출력</a:t>
            </a:r>
            <a:endParaRPr lang="en-US" altLang="ko-KR" sz="1100" dirty="0"/>
          </a:p>
        </p:txBody>
      </p:sp>
      <p:sp>
        <p:nvSpPr>
          <p:cNvPr id="21" name="타원 20"/>
          <p:cNvSpPr/>
          <p:nvPr/>
        </p:nvSpPr>
        <p:spPr>
          <a:xfrm>
            <a:off x="633303" y="19606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2" name="타원 21"/>
          <p:cNvSpPr/>
          <p:nvPr/>
        </p:nvSpPr>
        <p:spPr>
          <a:xfrm>
            <a:off x="634420" y="406105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타원 22"/>
          <p:cNvSpPr/>
          <p:nvPr/>
        </p:nvSpPr>
        <p:spPr>
          <a:xfrm>
            <a:off x="617715" y="22902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4" name="타원 23"/>
          <p:cNvSpPr/>
          <p:nvPr/>
        </p:nvSpPr>
        <p:spPr>
          <a:xfrm>
            <a:off x="630667" y="437957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5011978" y="335964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grpSp>
        <p:nvGrpSpPr>
          <p:cNvPr id="25" name="그룹 24"/>
          <p:cNvGrpSpPr/>
          <p:nvPr/>
        </p:nvGrpSpPr>
        <p:grpSpPr>
          <a:xfrm>
            <a:off x="3284396" y="2380568"/>
            <a:ext cx="3281333" cy="144738"/>
            <a:chOff x="5181600" y="390525"/>
            <a:chExt cx="1009650" cy="1026106"/>
          </a:xfrm>
        </p:grpSpPr>
        <p:cxnSp>
          <p:nvCxnSpPr>
            <p:cNvPr id="26" name="직선 연결선 25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타원 33"/>
          <p:cNvSpPr/>
          <p:nvPr/>
        </p:nvSpPr>
        <p:spPr>
          <a:xfrm>
            <a:off x="6889455" y="35734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35" name="직선 연결선 34"/>
          <p:cNvCxnSpPr/>
          <p:nvPr/>
        </p:nvCxnSpPr>
        <p:spPr>
          <a:xfrm>
            <a:off x="6853396" y="410677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151638" y="3481566"/>
            <a:ext cx="1774023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가입승인</a:t>
            </a:r>
            <a:r>
              <a:rPr lang="en-US" altLang="ko-KR" sz="1100" dirty="0"/>
              <a:t> </a:t>
            </a:r>
            <a:r>
              <a:rPr lang="ko-KR" altLang="en-US" sz="1100" dirty="0"/>
              <a:t>아이디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탈퇴회원 소스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20102280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lfo8-19\Desktop\로그인(사업자-아이디찾기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2" t="6409" r="7001" b="14277"/>
          <a:stretch/>
        </p:blipFill>
        <p:spPr bwMode="auto">
          <a:xfrm>
            <a:off x="2757253" y="1600511"/>
            <a:ext cx="3762296" cy="229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29501" y="543401"/>
            <a:ext cx="1914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로그인 페이지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아이디 찾기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097981" y="333519"/>
            <a:ext cx="211468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아이디 찾기 버튼 클릭 시 아이디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찾기 페이지로 이동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823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02742" y="1056194"/>
            <a:ext cx="2154757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사업자 아이디 찾기 버튼 클릭 시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사업자 아이디 찾기</a:t>
            </a:r>
            <a:r>
              <a:rPr lang="en-US" altLang="ko-KR" sz="1100" dirty="0"/>
              <a:t> </a:t>
            </a:r>
            <a:r>
              <a:rPr lang="ko-KR" altLang="en-US" sz="1100" dirty="0"/>
              <a:t>페이지로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이동</a:t>
            </a:r>
            <a:endParaRPr lang="en-US" altLang="ko-KR" sz="1100" dirty="0"/>
          </a:p>
        </p:txBody>
      </p:sp>
      <p:sp>
        <p:nvSpPr>
          <p:cNvPr id="21" name="타원 20"/>
          <p:cNvSpPr/>
          <p:nvPr/>
        </p:nvSpPr>
        <p:spPr>
          <a:xfrm>
            <a:off x="6874942" y="203841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6838883" y="257175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134284" y="1848282"/>
            <a:ext cx="2207656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사용자 아이디 찾기 버튼 클릭 시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사용자 아이디 찾기</a:t>
            </a:r>
            <a:r>
              <a:rPr lang="en-US" altLang="ko-KR" sz="1100" dirty="0"/>
              <a:t> </a:t>
            </a:r>
            <a:r>
              <a:rPr lang="ko-KR" altLang="en-US" sz="1100" dirty="0"/>
              <a:t>페이지로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이동</a:t>
            </a:r>
            <a:endParaRPr lang="en-US" altLang="ko-KR" sz="1100" dirty="0"/>
          </a:p>
        </p:txBody>
      </p:sp>
      <p:pic>
        <p:nvPicPr>
          <p:cNvPr id="25" name="Picture 2" descr="C:\Users\alfo8-19\Desktop\로그인(사업자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56" y="993323"/>
            <a:ext cx="2125959" cy="201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C:\Users\alfo8-19\Desktop\로그인(사용자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25" y="3010725"/>
            <a:ext cx="2125959" cy="213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타원 35"/>
          <p:cNvSpPr/>
          <p:nvPr/>
        </p:nvSpPr>
        <p:spPr>
          <a:xfrm>
            <a:off x="547172" y="23927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7" name="타원 36"/>
          <p:cNvSpPr/>
          <p:nvPr/>
        </p:nvSpPr>
        <p:spPr>
          <a:xfrm>
            <a:off x="539552" y="451596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8" name="타원 37"/>
          <p:cNvSpPr/>
          <p:nvPr/>
        </p:nvSpPr>
        <p:spPr>
          <a:xfrm>
            <a:off x="3203848" y="249682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9" name="타원 38"/>
          <p:cNvSpPr/>
          <p:nvPr/>
        </p:nvSpPr>
        <p:spPr>
          <a:xfrm>
            <a:off x="4860032" y="249974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181928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6" descr="C:\Users\alfo8-19\Desktop\로그인-아이디찾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5" y="2941125"/>
            <a:ext cx="3108824" cy="220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lfo8-19\Desktop\아이디찾기 script 소스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439" y="993323"/>
            <a:ext cx="3481786" cy="414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pic>
        <p:nvPicPr>
          <p:cNvPr id="1027" name="Picture 3" descr="C:\Users\alfo8-19\Desktop\아이디값nu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04" y="993323"/>
            <a:ext cx="3109043" cy="194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6944072" y="267494"/>
            <a:ext cx="2291012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아이디 찾기 버튼 클릭 시 미 입력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en-US" altLang="ko-KR" sz="1100" dirty="0"/>
              <a:t>/</a:t>
            </a:r>
            <a:r>
              <a:rPr lang="ko-KR" altLang="en-US" sz="1100" dirty="0"/>
              <a:t>미 일치 시엔 정규식 </a:t>
            </a:r>
            <a:r>
              <a:rPr lang="en-US" altLang="ko-KR" sz="1100" dirty="0"/>
              <a:t>text</a:t>
            </a:r>
            <a:r>
              <a:rPr lang="ko-KR" altLang="en-US" sz="1100" dirty="0"/>
              <a:t>출력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en-US" altLang="ko-KR" sz="1100" dirty="0"/>
              <a:t>Ajax</a:t>
            </a:r>
            <a:r>
              <a:rPr lang="ko-KR" altLang="en-US" sz="1100" dirty="0"/>
              <a:t>를 사용하여 입력한 값을 검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색 하여 그에 해당하는 </a:t>
            </a:r>
            <a:r>
              <a:rPr lang="en-US" altLang="ko-KR" sz="1100" dirty="0"/>
              <a:t>ID</a:t>
            </a:r>
            <a:r>
              <a:rPr lang="ko-KR" altLang="en-US" sz="1100" dirty="0"/>
              <a:t>값을 받아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와 </a:t>
            </a:r>
            <a:r>
              <a:rPr lang="en-US" altLang="ko-KR" sz="1100" dirty="0"/>
              <a:t>text</a:t>
            </a:r>
            <a:r>
              <a:rPr lang="ko-KR" altLang="en-US" sz="1100" dirty="0"/>
              <a:t>로 출력한다</a:t>
            </a:r>
            <a:r>
              <a:rPr lang="en-US" altLang="ko-KR" sz="1100" dirty="0"/>
              <a:t>. </a:t>
            </a:r>
            <a:r>
              <a:rPr lang="ko-KR" altLang="en-US" sz="1100" dirty="0"/>
              <a:t>값이 없을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시에는 </a:t>
            </a:r>
            <a:r>
              <a:rPr lang="en-US" altLang="ko-KR" sz="1100" dirty="0"/>
              <a:t>text </a:t>
            </a:r>
            <a:r>
              <a:rPr lang="ko-KR" altLang="en-US" sz="1100" dirty="0"/>
              <a:t>출력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endParaRPr lang="en-US" altLang="ko-KR" sz="1100" dirty="0"/>
          </a:p>
        </p:txBody>
      </p:sp>
      <p:sp>
        <p:nvSpPr>
          <p:cNvPr id="34" name="타원 33"/>
          <p:cNvSpPr/>
          <p:nvPr/>
        </p:nvSpPr>
        <p:spPr>
          <a:xfrm>
            <a:off x="1008583" y="192367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5" name="타원 34"/>
          <p:cNvSpPr/>
          <p:nvPr/>
        </p:nvSpPr>
        <p:spPr>
          <a:xfrm>
            <a:off x="6772924" y="17121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36" name="직선 연결선 35"/>
          <p:cNvCxnSpPr/>
          <p:nvPr/>
        </p:nvCxnSpPr>
        <p:spPr>
          <a:xfrm>
            <a:off x="6835925" y="15144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6835925" y="21397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941799" y="1603207"/>
            <a:ext cx="211468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로그인 페이지 버튼 클릭 시 로그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인 페이지로 이동</a:t>
            </a:r>
            <a:endParaRPr lang="en-US" altLang="ko-KR" sz="1100" dirty="0"/>
          </a:p>
        </p:txBody>
      </p:sp>
      <p:sp>
        <p:nvSpPr>
          <p:cNvPr id="39" name="TextBox 38"/>
          <p:cNvSpPr txBox="1"/>
          <p:nvPr/>
        </p:nvSpPr>
        <p:spPr>
          <a:xfrm>
            <a:off x="971600" y="544052"/>
            <a:ext cx="1425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00002F"/>
                </a:solidFill>
                <a:latin typeface="+mn-ea"/>
              </a:rPr>
              <a:t>아이디 찾기 페이지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1050111" y="388313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41" name="타원 40"/>
          <p:cNvSpPr/>
          <p:nvPr/>
        </p:nvSpPr>
        <p:spPr>
          <a:xfrm>
            <a:off x="6743288" y="358170"/>
            <a:ext cx="251049" cy="21338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42" name="타원 41"/>
          <p:cNvSpPr/>
          <p:nvPr/>
        </p:nvSpPr>
        <p:spPr>
          <a:xfrm>
            <a:off x="971600" y="21843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43" name="타원 42"/>
          <p:cNvSpPr/>
          <p:nvPr/>
        </p:nvSpPr>
        <p:spPr>
          <a:xfrm>
            <a:off x="1013128" y="414830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4721807" y="295218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grpSp>
        <p:nvGrpSpPr>
          <p:cNvPr id="26" name="그룹 25"/>
          <p:cNvGrpSpPr/>
          <p:nvPr/>
        </p:nvGrpSpPr>
        <p:grpSpPr>
          <a:xfrm>
            <a:off x="3384496" y="3432448"/>
            <a:ext cx="3209557" cy="970678"/>
            <a:chOff x="5181600" y="390525"/>
            <a:chExt cx="1009650" cy="1026106"/>
          </a:xfrm>
        </p:grpSpPr>
        <p:cxnSp>
          <p:nvCxnSpPr>
            <p:cNvPr id="27" name="직선 연결선 26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타원 45"/>
          <p:cNvSpPr/>
          <p:nvPr/>
        </p:nvSpPr>
        <p:spPr>
          <a:xfrm>
            <a:off x="6804248" y="23435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47" name="직선 연결선 46"/>
          <p:cNvCxnSpPr/>
          <p:nvPr/>
        </p:nvCxnSpPr>
        <p:spPr>
          <a:xfrm>
            <a:off x="6867249" y="277106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980743" y="2336428"/>
            <a:ext cx="15664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아이디 </a:t>
            </a:r>
            <a:r>
              <a:rPr lang="ko-KR" altLang="en-US" sz="1100"/>
              <a:t>찾기  </a:t>
            </a:r>
            <a:r>
              <a:rPr lang="en-US" altLang="ko-KR" sz="1100" dirty="0"/>
              <a:t>Ajax </a:t>
            </a:r>
            <a:r>
              <a:rPr lang="ko-KR" altLang="en-US" sz="1100" dirty="0"/>
              <a:t>소스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4244902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alfo8-19\Desktop\로그인-비밀번호찾기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7" t="20601" r="12261" b="23928"/>
          <a:stretch/>
        </p:blipFill>
        <p:spPr bwMode="auto">
          <a:xfrm>
            <a:off x="2627784" y="1837960"/>
            <a:ext cx="3809706" cy="181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57974" y="543401"/>
            <a:ext cx="21018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로그인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비밀번호 찾기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097981" y="333519"/>
            <a:ext cx="211468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비밀번호 찾기 버튼 클릭 시 비밀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번호 찾기 페이지로 이동</a:t>
            </a:r>
            <a:endParaRPr lang="en-US" altLang="ko-KR" sz="1100" dirty="0"/>
          </a:p>
        </p:txBody>
      </p:sp>
      <p:sp>
        <p:nvSpPr>
          <p:cNvPr id="27" name="타원 26"/>
          <p:cNvSpPr/>
          <p:nvPr/>
        </p:nvSpPr>
        <p:spPr>
          <a:xfrm>
            <a:off x="685932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78238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02742" y="1056194"/>
            <a:ext cx="2114681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사업자 비밀번호 찾기 버튼 클릭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시 </a:t>
            </a:r>
            <a:r>
              <a:rPr lang="en-US" altLang="ko-KR" sz="1100" dirty="0"/>
              <a:t> </a:t>
            </a:r>
            <a:r>
              <a:rPr lang="ko-KR" altLang="en-US" sz="1100" dirty="0"/>
              <a:t>사업자 비밀번호 찾기</a:t>
            </a:r>
            <a:r>
              <a:rPr lang="en-US" altLang="ko-KR" sz="1100" dirty="0"/>
              <a:t> </a:t>
            </a:r>
            <a:r>
              <a:rPr lang="ko-KR" altLang="en-US" sz="1100" dirty="0"/>
              <a:t>페이지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en-US" altLang="ko-KR" sz="1100" dirty="0"/>
              <a:t> </a:t>
            </a:r>
            <a:r>
              <a:rPr lang="ko-KR" altLang="en-US" sz="1100" dirty="0"/>
              <a:t>로 이동</a:t>
            </a:r>
            <a:endParaRPr lang="en-US" altLang="ko-KR" sz="1100" dirty="0"/>
          </a:p>
        </p:txBody>
      </p:sp>
      <p:sp>
        <p:nvSpPr>
          <p:cNvPr id="21" name="타원 20"/>
          <p:cNvSpPr/>
          <p:nvPr/>
        </p:nvSpPr>
        <p:spPr>
          <a:xfrm>
            <a:off x="6874942" y="203841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6838883" y="257175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C:\Users\alfo8-19\Desktop\로그인(사업자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93323"/>
            <a:ext cx="2135128" cy="201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C:\Users\alfo8-19\Desktop\로그인(사용자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21" y="3010725"/>
            <a:ext cx="2135128" cy="213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타원 35"/>
          <p:cNvSpPr/>
          <p:nvPr/>
        </p:nvSpPr>
        <p:spPr>
          <a:xfrm>
            <a:off x="1617745" y="23927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7" name="타원 36"/>
          <p:cNvSpPr/>
          <p:nvPr/>
        </p:nvSpPr>
        <p:spPr>
          <a:xfrm>
            <a:off x="1610125" y="451596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2" name="TextBox 31"/>
          <p:cNvSpPr txBox="1"/>
          <p:nvPr/>
        </p:nvSpPr>
        <p:spPr>
          <a:xfrm>
            <a:off x="7114979" y="1848282"/>
            <a:ext cx="2114681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사용자 비밀번호 찾기 버튼 클릭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시 </a:t>
            </a:r>
            <a:r>
              <a:rPr lang="en-US" altLang="ko-KR" sz="1100" dirty="0"/>
              <a:t> </a:t>
            </a:r>
            <a:r>
              <a:rPr lang="ko-KR" altLang="en-US" sz="1100" dirty="0"/>
              <a:t>사용자 비밀번호 찾기</a:t>
            </a:r>
            <a:r>
              <a:rPr lang="en-US" altLang="ko-KR" sz="1100" dirty="0"/>
              <a:t> </a:t>
            </a:r>
            <a:r>
              <a:rPr lang="ko-KR" altLang="en-US" sz="1100" dirty="0"/>
              <a:t>페이지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en-US" altLang="ko-KR" sz="1100" dirty="0"/>
              <a:t> </a:t>
            </a:r>
            <a:r>
              <a:rPr lang="ko-KR" altLang="en-US" sz="1100" dirty="0"/>
              <a:t>로 이동</a:t>
            </a:r>
            <a:endParaRPr lang="en-US" altLang="ko-KR" sz="1100" dirty="0"/>
          </a:p>
        </p:txBody>
      </p:sp>
      <p:sp>
        <p:nvSpPr>
          <p:cNvPr id="33" name="타원 32"/>
          <p:cNvSpPr/>
          <p:nvPr/>
        </p:nvSpPr>
        <p:spPr>
          <a:xfrm>
            <a:off x="3203848" y="239270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4" name="타원 33"/>
          <p:cNvSpPr/>
          <p:nvPr/>
        </p:nvSpPr>
        <p:spPr>
          <a:xfrm>
            <a:off x="4860032" y="239270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0156034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Users\alfo8-19\Desktop\비밀번호찾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" y="1491630"/>
            <a:ext cx="3103403" cy="300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51319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00002F"/>
                </a:solidFill>
                <a:latin typeface="+mn-ea"/>
              </a:rPr>
              <a:t>비밀번호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찾기 페이지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33024" y="267494"/>
            <a:ext cx="2300630" cy="1236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비밀번호 찾기 버튼 클릭 시 미 입력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en-US" altLang="ko-KR" sz="1100" dirty="0"/>
              <a:t>/</a:t>
            </a:r>
            <a:r>
              <a:rPr lang="ko-KR" altLang="en-US" sz="1100" dirty="0"/>
              <a:t>미 일치 시엔 정규식 </a:t>
            </a:r>
            <a:r>
              <a:rPr lang="en-US" altLang="ko-KR" sz="1100" dirty="0"/>
              <a:t>text</a:t>
            </a:r>
            <a:r>
              <a:rPr lang="ko-KR" altLang="en-US" sz="1100" dirty="0"/>
              <a:t>출력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en-US" altLang="ko-KR" sz="1100" dirty="0"/>
              <a:t>Ajax</a:t>
            </a:r>
            <a:r>
              <a:rPr lang="ko-KR" altLang="en-US" sz="1100" dirty="0"/>
              <a:t>를 사용하여 입력한 값을 검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색 하고 일치하면 비밀번호 재지정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페이지로 이동하고 일치하지 않으면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en-US" altLang="ko-KR" sz="1100" dirty="0"/>
              <a:t>Alert</a:t>
            </a:r>
            <a:r>
              <a:rPr lang="ko-KR" altLang="en-US" sz="1100" dirty="0"/>
              <a:t>창이 나온다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732240" y="77155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729245" y="1521291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20" name="타원 19"/>
          <p:cNvSpPr/>
          <p:nvPr/>
        </p:nvSpPr>
        <p:spPr>
          <a:xfrm>
            <a:off x="555990" y="334422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6" name="타원 25"/>
          <p:cNvSpPr/>
          <p:nvPr/>
        </p:nvSpPr>
        <p:spPr>
          <a:xfrm>
            <a:off x="818431" y="251870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4" name="타원 33"/>
          <p:cNvSpPr/>
          <p:nvPr/>
        </p:nvSpPr>
        <p:spPr>
          <a:xfrm>
            <a:off x="852149" y="306870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5" name="타원 34"/>
          <p:cNvSpPr/>
          <p:nvPr/>
        </p:nvSpPr>
        <p:spPr>
          <a:xfrm>
            <a:off x="6765304" y="173129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6" name="TextBox 35"/>
          <p:cNvSpPr txBox="1"/>
          <p:nvPr/>
        </p:nvSpPr>
        <p:spPr>
          <a:xfrm>
            <a:off x="7022825" y="1655366"/>
            <a:ext cx="17740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아이디 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</a:t>
            </a:r>
            <a:r>
              <a:rPr lang="en-US" altLang="ko-KR" sz="1100" dirty="0"/>
              <a:t> </a:t>
            </a:r>
            <a:r>
              <a:rPr lang="ko-KR" altLang="en-US" sz="1100" dirty="0"/>
              <a:t>시</a:t>
            </a:r>
            <a:r>
              <a:rPr lang="en-US" altLang="ko-KR" sz="1100" dirty="0"/>
              <a:t> </a:t>
            </a:r>
            <a:r>
              <a:rPr lang="ko-KR" altLang="en-US" sz="1100" dirty="0"/>
              <a:t>정규식 </a:t>
            </a:r>
            <a:r>
              <a:rPr lang="en-US" altLang="ko-KR" sz="1100" dirty="0"/>
              <a:t>Text </a:t>
            </a:r>
            <a:r>
              <a:rPr lang="ko-KR" altLang="en-US" sz="1100" dirty="0"/>
              <a:t>출력</a:t>
            </a:r>
            <a:endParaRPr lang="en-US" altLang="ko-KR" sz="1100" dirty="0"/>
          </a:p>
        </p:txBody>
      </p:sp>
      <p:sp>
        <p:nvSpPr>
          <p:cNvPr id="37" name="타원 36"/>
          <p:cNvSpPr/>
          <p:nvPr/>
        </p:nvSpPr>
        <p:spPr>
          <a:xfrm>
            <a:off x="6768262" y="25206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38" name="직선 연결선 37"/>
          <p:cNvCxnSpPr/>
          <p:nvPr/>
        </p:nvCxnSpPr>
        <p:spPr>
          <a:xfrm>
            <a:off x="6732203" y="305399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015205" y="2428786"/>
            <a:ext cx="17740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연락처 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</a:t>
            </a:r>
            <a:r>
              <a:rPr lang="en-US" altLang="ko-KR" sz="1100" dirty="0"/>
              <a:t> </a:t>
            </a:r>
            <a:r>
              <a:rPr lang="ko-KR" altLang="en-US" sz="1100" dirty="0"/>
              <a:t>시 정규식</a:t>
            </a:r>
            <a:r>
              <a:rPr lang="en-US" altLang="ko-KR" sz="1100" dirty="0"/>
              <a:t> Text </a:t>
            </a:r>
            <a:r>
              <a:rPr lang="ko-KR" altLang="en-US" sz="1100" dirty="0"/>
              <a:t>출력</a:t>
            </a:r>
            <a:endParaRPr lang="en-US" altLang="ko-KR" sz="1100" dirty="0"/>
          </a:p>
        </p:txBody>
      </p:sp>
      <p:cxnSp>
        <p:nvCxnSpPr>
          <p:cNvPr id="40" name="직선 연결선 39"/>
          <p:cNvCxnSpPr/>
          <p:nvPr/>
        </p:nvCxnSpPr>
        <p:spPr>
          <a:xfrm>
            <a:off x="6729245" y="226463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alfo8-19\Desktop\비밀번호 찾기 script 소스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439" y="1002481"/>
            <a:ext cx="3481784" cy="414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3698340" y="3781539"/>
            <a:ext cx="2872308" cy="178652"/>
            <a:chOff x="5181600" y="390525"/>
            <a:chExt cx="1009650" cy="1026106"/>
          </a:xfrm>
        </p:grpSpPr>
        <p:cxnSp>
          <p:nvCxnSpPr>
            <p:cNvPr id="22" name="직선 연결선 21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타원 42"/>
          <p:cNvSpPr/>
          <p:nvPr/>
        </p:nvSpPr>
        <p:spPr>
          <a:xfrm>
            <a:off x="6768299" y="32975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44" name="직선 연결선 43"/>
          <p:cNvCxnSpPr/>
          <p:nvPr/>
        </p:nvCxnSpPr>
        <p:spPr>
          <a:xfrm>
            <a:off x="6732240" y="383084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023589" y="3205634"/>
            <a:ext cx="19332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검색결과가 있으면 값을 컨트롤러로 넘긴다</a:t>
            </a:r>
            <a:r>
              <a:rPr lang="en-US" altLang="ko-KR" sz="1100" dirty="0"/>
              <a:t>.</a:t>
            </a:r>
          </a:p>
        </p:txBody>
      </p:sp>
      <p:sp>
        <p:nvSpPr>
          <p:cNvPr id="47" name="타원 46"/>
          <p:cNvSpPr/>
          <p:nvPr/>
        </p:nvSpPr>
        <p:spPr>
          <a:xfrm>
            <a:off x="3480479" y="37314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3140820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alfo8-19\Desktop\비밀번호찾기 페이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04" y="993324"/>
            <a:ext cx="3109043" cy="415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1600" y="540286"/>
            <a:ext cx="1709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00002F"/>
                </a:solidFill>
                <a:latin typeface="+mn-ea"/>
              </a:rPr>
              <a:t>비밀번호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재지정 페이지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052261" y="1388184"/>
            <a:ext cx="2153154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비밀번호 재지정 버튼 클릭 시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 시엔 정규식 </a:t>
            </a:r>
            <a:r>
              <a:rPr lang="en-US" altLang="ko-KR" sz="1100" dirty="0"/>
              <a:t>text</a:t>
            </a:r>
          </a:p>
          <a:p>
            <a:pPr>
              <a:spcBef>
                <a:spcPts val="200"/>
              </a:spcBef>
            </a:pPr>
            <a:r>
              <a:rPr lang="ko-KR" altLang="en-US" sz="1100" dirty="0"/>
              <a:t>가</a:t>
            </a:r>
            <a:r>
              <a:rPr lang="en-US" altLang="ko-KR" sz="1100" dirty="0"/>
              <a:t> </a:t>
            </a:r>
            <a:r>
              <a:rPr lang="ko-KR" altLang="en-US" sz="1100" dirty="0"/>
              <a:t>출력</a:t>
            </a:r>
            <a:r>
              <a:rPr lang="en-US" altLang="ko-KR" sz="1100" dirty="0"/>
              <a:t> </a:t>
            </a:r>
            <a:r>
              <a:rPr lang="ko-KR" altLang="en-US" sz="1100" dirty="0"/>
              <a:t>되고 일치하면 로그인 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페이지로 이동한다</a:t>
            </a:r>
            <a:r>
              <a:rPr lang="en-US" altLang="ko-KR" sz="11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859322" y="146877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871984" y="25137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2258029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970891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</a:p>
        </p:txBody>
      </p:sp>
      <p:sp>
        <p:nvSpPr>
          <p:cNvPr id="17" name="타원 16"/>
          <p:cNvSpPr/>
          <p:nvPr/>
        </p:nvSpPr>
        <p:spPr>
          <a:xfrm>
            <a:off x="975792" y="361377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2" name="TextBox 21"/>
          <p:cNvSpPr txBox="1"/>
          <p:nvPr/>
        </p:nvSpPr>
        <p:spPr>
          <a:xfrm>
            <a:off x="7057498" y="2421164"/>
            <a:ext cx="2167581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비밀번호 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</a:t>
            </a:r>
            <a:r>
              <a:rPr lang="en-US" altLang="ko-KR" sz="1100" dirty="0"/>
              <a:t> </a:t>
            </a:r>
            <a:r>
              <a:rPr lang="ko-KR" altLang="en-US" sz="1100" dirty="0"/>
              <a:t>시</a:t>
            </a:r>
            <a:r>
              <a:rPr lang="en-US" altLang="ko-KR" sz="1100" dirty="0"/>
              <a:t> </a:t>
            </a:r>
            <a:r>
              <a:rPr lang="ko-KR" altLang="en-US" sz="1100" dirty="0"/>
              <a:t>정규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식 </a:t>
            </a:r>
            <a:r>
              <a:rPr lang="en-US" altLang="ko-KR" sz="1100" dirty="0"/>
              <a:t>Text </a:t>
            </a:r>
            <a:r>
              <a:rPr lang="ko-KR" altLang="en-US" sz="1100" dirty="0"/>
              <a:t>출력</a:t>
            </a:r>
            <a:endParaRPr lang="en-US" altLang="ko-KR" sz="1100" dirty="0"/>
          </a:p>
        </p:txBody>
      </p:sp>
      <p:sp>
        <p:nvSpPr>
          <p:cNvPr id="26" name="타원 25"/>
          <p:cNvSpPr/>
          <p:nvPr/>
        </p:nvSpPr>
        <p:spPr>
          <a:xfrm>
            <a:off x="6866835" y="30868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34" name="직선 연결선 33"/>
          <p:cNvCxnSpPr/>
          <p:nvPr/>
        </p:nvCxnSpPr>
        <p:spPr>
          <a:xfrm>
            <a:off x="6830776" y="386693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052349" y="3021508"/>
            <a:ext cx="2207656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비밀번호 확인 미 입력</a:t>
            </a:r>
            <a:r>
              <a:rPr lang="en-US" altLang="ko-KR" sz="1100" dirty="0"/>
              <a:t>/</a:t>
            </a:r>
            <a:r>
              <a:rPr lang="ko-KR" altLang="en-US" sz="1100" dirty="0"/>
              <a:t>미 일치</a:t>
            </a:r>
            <a:r>
              <a:rPr lang="en-US" altLang="ko-KR" sz="1100" dirty="0"/>
              <a:t> </a:t>
            </a:r>
            <a:r>
              <a:rPr lang="ko-KR" altLang="en-US" sz="1100" dirty="0"/>
              <a:t>시</a:t>
            </a:r>
            <a:r>
              <a:rPr lang="en-US" altLang="ko-KR" sz="1100" dirty="0"/>
              <a:t> </a:t>
            </a:r>
          </a:p>
          <a:p>
            <a:pPr>
              <a:spcBef>
                <a:spcPts val="200"/>
              </a:spcBef>
            </a:pPr>
            <a:r>
              <a:rPr lang="ko-KR" altLang="en-US" sz="1100" dirty="0"/>
              <a:t>정규식 </a:t>
            </a:r>
            <a:r>
              <a:rPr lang="en-US" altLang="ko-KR" sz="1100" dirty="0"/>
              <a:t>Text </a:t>
            </a:r>
            <a:r>
              <a:rPr lang="ko-KR" altLang="en-US" sz="1100" dirty="0"/>
              <a:t>출력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비밀번호와 비밀번호 확인이 일치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되는지 검사</a:t>
            </a:r>
            <a:endParaRPr lang="en-US" altLang="ko-KR" sz="1100" dirty="0"/>
          </a:p>
        </p:txBody>
      </p:sp>
      <p:sp>
        <p:nvSpPr>
          <p:cNvPr id="39" name="타원 38"/>
          <p:cNvSpPr/>
          <p:nvPr/>
        </p:nvSpPr>
        <p:spPr>
          <a:xfrm>
            <a:off x="899592" y="23927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40" name="타원 39"/>
          <p:cNvSpPr/>
          <p:nvPr/>
        </p:nvSpPr>
        <p:spPr>
          <a:xfrm>
            <a:off x="838279" y="31771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pic>
        <p:nvPicPr>
          <p:cNvPr id="3074" name="Picture 2" descr="C:\Users\alfo8-19\Desktop\비밀번호 재지정 컨트롤러 소스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439" y="1207026"/>
            <a:ext cx="3481785" cy="393676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lfo8-19\Desktop\비밀번호 재지정 페이지 히든값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439" y="994301"/>
            <a:ext cx="3481786" cy="21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31"/>
          <p:cNvGrpSpPr/>
          <p:nvPr/>
        </p:nvGrpSpPr>
        <p:grpSpPr>
          <a:xfrm>
            <a:off x="3165032" y="1753374"/>
            <a:ext cx="1564623" cy="180439"/>
            <a:chOff x="5181600" y="390525"/>
            <a:chExt cx="1009650" cy="1026106"/>
          </a:xfrm>
        </p:grpSpPr>
        <p:cxnSp>
          <p:nvCxnSpPr>
            <p:cNvPr id="33" name="직선 연결선 32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직선 연결선 5"/>
          <p:cNvCxnSpPr/>
          <p:nvPr/>
        </p:nvCxnSpPr>
        <p:spPr>
          <a:xfrm>
            <a:off x="4729655" y="1843593"/>
            <a:ext cx="135451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6084168" y="1207026"/>
            <a:ext cx="0" cy="636567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/>
          <p:cNvGrpSpPr/>
          <p:nvPr/>
        </p:nvGrpSpPr>
        <p:grpSpPr>
          <a:xfrm>
            <a:off x="3118737" y="998897"/>
            <a:ext cx="3475486" cy="198483"/>
            <a:chOff x="5181600" y="390525"/>
            <a:chExt cx="1009650" cy="1026106"/>
          </a:xfrm>
        </p:grpSpPr>
        <p:cxnSp>
          <p:nvCxnSpPr>
            <p:cNvPr id="45" name="직선 연결선 44"/>
            <p:cNvCxnSpPr/>
            <p:nvPr/>
          </p:nvCxnSpPr>
          <p:spPr>
            <a:xfrm>
              <a:off x="518160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5181600" y="1416631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>
              <a:off x="5181600" y="390525"/>
              <a:ext cx="100965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6191250" y="390525"/>
              <a:ext cx="0" cy="1026106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직선 연결선 9"/>
          <p:cNvCxnSpPr/>
          <p:nvPr/>
        </p:nvCxnSpPr>
        <p:spPr>
          <a:xfrm flipH="1">
            <a:off x="1835696" y="1098138"/>
            <a:ext cx="127074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1835696" y="1100663"/>
            <a:ext cx="0" cy="656139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/>
          <p:cNvSpPr/>
          <p:nvPr/>
        </p:nvSpPr>
        <p:spPr>
          <a:xfrm>
            <a:off x="6866970" y="33950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50" name="직선 연결선 49"/>
          <p:cNvCxnSpPr/>
          <p:nvPr/>
        </p:nvCxnSpPr>
        <p:spPr>
          <a:xfrm>
            <a:off x="6830911" y="135180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052484" y="264066"/>
            <a:ext cx="2167581" cy="1041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/>
              <a:t>비밀번호 재지정을 위하여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검색된 값이 컨트롤러로 넘어오면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en-US" altLang="ko-KR" sz="1100" dirty="0" err="1"/>
              <a:t>model.addAttribute</a:t>
            </a:r>
            <a:r>
              <a:rPr lang="ko-KR" altLang="en-US" sz="1100" dirty="0"/>
              <a:t>로 값을 지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정하고 비밀번호 재지정 페이지에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/>
              <a:t>서 </a:t>
            </a:r>
            <a:r>
              <a:rPr lang="en-US" altLang="ko-KR" sz="1100" dirty="0"/>
              <a:t>hidden </a:t>
            </a:r>
            <a:r>
              <a:rPr lang="ko-KR" altLang="en-US" sz="1100" dirty="0"/>
              <a:t>값을 받는다</a:t>
            </a:r>
            <a:r>
              <a:rPr lang="en-US" altLang="ko-KR" sz="1100" dirty="0"/>
              <a:t>.</a:t>
            </a:r>
          </a:p>
        </p:txBody>
      </p:sp>
      <p:sp>
        <p:nvSpPr>
          <p:cNvPr id="52" name="타원 51"/>
          <p:cNvSpPr/>
          <p:nvPr/>
        </p:nvSpPr>
        <p:spPr>
          <a:xfrm>
            <a:off x="2946296" y="170653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192246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275150" y="2067694"/>
            <a:ext cx="4502810" cy="1010819"/>
            <a:chOff x="2372509" y="2067694"/>
            <a:chExt cx="4502810" cy="1010819"/>
          </a:xfrm>
        </p:grpSpPr>
        <p:sp>
          <p:nvSpPr>
            <p:cNvPr id="6" name="TextBox 5"/>
            <p:cNvSpPr txBox="1"/>
            <p:nvPr/>
          </p:nvSpPr>
          <p:spPr>
            <a:xfrm>
              <a:off x="2411370" y="2067694"/>
              <a:ext cx="43845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spc="-300" dirty="0">
                  <a:solidFill>
                    <a:srgbClr val="00002F"/>
                  </a:solidFill>
                  <a:latin typeface="한컴 솔잎 M" pitchFamily="18" charset="-127"/>
                  <a:ea typeface="한컴 솔잎 M" pitchFamily="18" charset="-127"/>
                </a:rPr>
                <a:t>상품 등록 및 관리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372509" y="2819547"/>
              <a:ext cx="4502810" cy="258966"/>
            </a:xfrm>
            <a:prstGeom prst="rect">
              <a:avLst/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40885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280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상품등록 페이지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71088" y="361568"/>
            <a:ext cx="19736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마이 페이지 메뉴에서</a:t>
            </a:r>
            <a:endParaRPr lang="en-US" altLang="ko-KR" sz="1000" dirty="0"/>
          </a:p>
          <a:p>
            <a:r>
              <a:rPr lang="en-US" altLang="ko-KR" sz="1000" dirty="0"/>
              <a:t>‘</a:t>
            </a:r>
            <a:r>
              <a:rPr lang="ko-KR" altLang="en-US" sz="1000" dirty="0"/>
              <a:t>상품등록</a:t>
            </a:r>
            <a:r>
              <a:rPr lang="en-US" altLang="ko-KR" sz="1000" dirty="0"/>
              <a:t>’</a:t>
            </a:r>
            <a:r>
              <a:rPr lang="ko-KR" altLang="en-US" sz="1000" dirty="0"/>
              <a:t>을 클릭하면</a:t>
            </a:r>
            <a:r>
              <a:rPr lang="en-US" altLang="ko-KR" sz="1000" dirty="0"/>
              <a:t> </a:t>
            </a:r>
            <a:r>
              <a:rPr lang="ko-KR" altLang="en-US" sz="1000" dirty="0"/>
              <a:t>우측</a:t>
            </a:r>
            <a:endParaRPr lang="en-US" altLang="ko-KR" sz="1000" dirty="0"/>
          </a:p>
          <a:p>
            <a:r>
              <a:rPr lang="ko-KR" altLang="en-US" sz="1000" dirty="0"/>
              <a:t>레이아웃에 상품등록 페이지 표시</a:t>
            </a:r>
            <a:endParaRPr lang="en-US" altLang="ko-KR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6997371" y="1177114"/>
            <a:ext cx="186621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지역</a:t>
            </a:r>
            <a:r>
              <a:rPr lang="en-US" altLang="ko-KR" sz="1000" dirty="0"/>
              <a:t>/</a:t>
            </a:r>
            <a:r>
              <a:rPr lang="ko-KR" altLang="en-US" sz="1000" dirty="0"/>
              <a:t>카테고리를 미 설정하거나</a:t>
            </a:r>
            <a:endParaRPr lang="en-US" altLang="ko-KR" sz="1000" dirty="0"/>
          </a:p>
          <a:p>
            <a:r>
              <a:rPr lang="ko-KR" altLang="en-US" sz="1000" dirty="0"/>
              <a:t>상품명</a:t>
            </a:r>
            <a:r>
              <a:rPr lang="en-US" altLang="ko-KR" sz="1000" dirty="0"/>
              <a:t>, </a:t>
            </a:r>
            <a:r>
              <a:rPr lang="ko-KR" altLang="en-US" sz="1000" dirty="0"/>
              <a:t>영업기간</a:t>
            </a:r>
            <a:r>
              <a:rPr lang="en-US" altLang="ko-KR" sz="1000" dirty="0"/>
              <a:t>, </a:t>
            </a:r>
            <a:r>
              <a:rPr lang="ko-KR" altLang="en-US" sz="1000" dirty="0"/>
              <a:t>상품소개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주의사항을 미 입력</a:t>
            </a:r>
            <a:r>
              <a:rPr lang="en-US" altLang="ko-KR" sz="1000" dirty="0"/>
              <a:t>, </a:t>
            </a:r>
            <a:r>
              <a:rPr lang="ko-KR" altLang="en-US" sz="1000" dirty="0"/>
              <a:t>그리고</a:t>
            </a:r>
            <a:endParaRPr lang="en-US" altLang="ko-KR" sz="1000" dirty="0"/>
          </a:p>
          <a:p>
            <a:r>
              <a:rPr lang="ko-KR" altLang="en-US" sz="1000" dirty="0"/>
              <a:t>이미지 </a:t>
            </a:r>
            <a:r>
              <a:rPr lang="en-US" altLang="ko-KR" sz="1000" dirty="0"/>
              <a:t>4</a:t>
            </a:r>
            <a:r>
              <a:rPr lang="ko-KR" altLang="en-US" sz="1000" dirty="0"/>
              <a:t>개를 전부 등록하지</a:t>
            </a:r>
            <a:endParaRPr lang="en-US" altLang="ko-KR" sz="1000" dirty="0"/>
          </a:p>
          <a:p>
            <a:r>
              <a:rPr lang="ko-KR" altLang="en-US" sz="1000" dirty="0"/>
              <a:t>않을</a:t>
            </a:r>
            <a:r>
              <a:rPr lang="en-US" altLang="ko-KR" sz="1000" dirty="0"/>
              <a:t> </a:t>
            </a:r>
            <a:r>
              <a:rPr lang="ko-KR" altLang="en-US" sz="1000" dirty="0"/>
              <a:t>경우 미 입력 </a:t>
            </a:r>
            <a:r>
              <a:rPr lang="ko-KR" altLang="en-US" sz="1000" dirty="0" err="1"/>
              <a:t>경고창</a:t>
            </a:r>
            <a:r>
              <a:rPr lang="ko-KR" altLang="en-US" sz="1000" dirty="0"/>
              <a:t> 생성</a:t>
            </a:r>
            <a:endParaRPr lang="en-US" altLang="ko-KR" sz="1000" dirty="0"/>
          </a:p>
        </p:txBody>
      </p:sp>
      <p:sp>
        <p:nvSpPr>
          <p:cNvPr id="27" name="타원 26"/>
          <p:cNvSpPr/>
          <p:nvPr/>
        </p:nvSpPr>
        <p:spPr>
          <a:xfrm>
            <a:off x="6732240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744902" y="12490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933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21171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1026" name="Picture 2" descr="D:\팀 프로젝트 [ACTIVILLAGE]\ppt\구현캡처\상품등록\상품 등록 메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43558"/>
            <a:ext cx="5721591" cy="4098707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/>
          <p:cNvSpPr/>
          <p:nvPr/>
        </p:nvSpPr>
        <p:spPr>
          <a:xfrm>
            <a:off x="675815" y="165569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7" name="직사각형 6"/>
          <p:cNvSpPr/>
          <p:nvPr/>
        </p:nvSpPr>
        <p:spPr>
          <a:xfrm>
            <a:off x="946439" y="1708046"/>
            <a:ext cx="364422" cy="126690"/>
          </a:xfrm>
          <a:prstGeom prst="rect">
            <a:avLst/>
          </a:prstGeom>
          <a:noFill/>
          <a:ln w="1270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 descr="D:\팀 프로젝트 [ACTIVILLAGE]\ppt\구현캡처\상품등록\지역 선택 알림창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" r="661" b="3378"/>
          <a:stretch/>
        </p:blipFill>
        <p:spPr bwMode="auto">
          <a:xfrm>
            <a:off x="5295900" y="2908141"/>
            <a:ext cx="2620025" cy="765334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팀 프로젝트 [ACTIVILLAGE]\ppt\구현캡처\상품등록\상품명 알림창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" t="1" r="1200" b="5447"/>
          <a:stretch/>
        </p:blipFill>
        <p:spPr bwMode="auto">
          <a:xfrm>
            <a:off x="4816475" y="3435846"/>
            <a:ext cx="2546350" cy="739279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타원 31"/>
          <p:cNvSpPr/>
          <p:nvPr/>
        </p:nvSpPr>
        <p:spPr>
          <a:xfrm>
            <a:off x="3654387" y="444395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9" name="직선 화살표 연결선 8"/>
          <p:cNvCxnSpPr>
            <a:stCxn id="32" idx="7"/>
          </p:cNvCxnSpPr>
          <p:nvPr/>
        </p:nvCxnSpPr>
        <p:spPr>
          <a:xfrm flipV="1">
            <a:off x="3868671" y="3917044"/>
            <a:ext cx="847345" cy="563679"/>
          </a:xfrm>
          <a:prstGeom prst="straightConnector1">
            <a:avLst/>
          </a:prstGeom>
          <a:ln w="28575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0698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280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상품등록 페이지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71088" y="445626"/>
            <a:ext cx="9765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지역 선택 내용</a:t>
            </a:r>
            <a:endParaRPr lang="en-US" altLang="ko-KR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6997371" y="1059582"/>
            <a:ext cx="12170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카테고리 선택 내용</a:t>
            </a:r>
            <a:endParaRPr lang="en-US" altLang="ko-KR" sz="1000" dirty="0"/>
          </a:p>
        </p:txBody>
      </p:sp>
      <p:sp>
        <p:nvSpPr>
          <p:cNvPr id="27" name="타원 26"/>
          <p:cNvSpPr/>
          <p:nvPr/>
        </p:nvSpPr>
        <p:spPr>
          <a:xfrm>
            <a:off x="6732240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8" name="타원 27"/>
          <p:cNvSpPr/>
          <p:nvPr/>
        </p:nvSpPr>
        <p:spPr>
          <a:xfrm>
            <a:off x="6744902" y="107105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8435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4916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1026" name="Picture 2" descr="D:\팀 프로젝트 [ACTIVILLAGE]\ppt\구현캡처\상품등록\상품 등록 메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43558"/>
            <a:ext cx="5721591" cy="4098707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타원 34"/>
          <p:cNvSpPr/>
          <p:nvPr/>
        </p:nvSpPr>
        <p:spPr>
          <a:xfrm>
            <a:off x="6744902" y="17076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6" name="TextBox 35"/>
          <p:cNvSpPr txBox="1"/>
          <p:nvPr/>
        </p:nvSpPr>
        <p:spPr>
          <a:xfrm>
            <a:off x="6997371" y="1641916"/>
            <a:ext cx="1492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영업 시작일은 현재 날짜</a:t>
            </a:r>
            <a:endParaRPr lang="en-US" altLang="ko-KR" sz="1000" dirty="0"/>
          </a:p>
          <a:p>
            <a:r>
              <a:rPr lang="ko-KR" altLang="en-US" sz="1000" dirty="0"/>
              <a:t>이전으로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선택 불가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221171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5" descr="D:\팀 프로젝트 [ACTIVILLAGE]\ppt\구현캡처\상품등록\오늘 날짜 이전으로 선택 불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235" y="2258447"/>
            <a:ext cx="3581869" cy="1252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:\팀 프로젝트 [ACTIVILLAGE]\ppt\구현캡처\상품등록\지역선택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3" y="1398740"/>
            <a:ext cx="569579" cy="93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팀 프로젝트 [ACTIVILLAGE]\ppt\구현캡처\상품등록\카테고리 선택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274" y="1391183"/>
            <a:ext cx="586662" cy="67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타원 33"/>
          <p:cNvSpPr/>
          <p:nvPr/>
        </p:nvSpPr>
        <p:spPr>
          <a:xfrm>
            <a:off x="2668274" y="2245161"/>
            <a:ext cx="162662" cy="162662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3</a:t>
            </a:r>
            <a:endParaRPr lang="ko-KR" altLang="en-US" sz="600" dirty="0"/>
          </a:p>
        </p:txBody>
      </p:sp>
      <p:sp>
        <p:nvSpPr>
          <p:cNvPr id="24" name="타원 23"/>
          <p:cNvSpPr/>
          <p:nvPr/>
        </p:nvSpPr>
        <p:spPr>
          <a:xfrm>
            <a:off x="1817050" y="1328968"/>
            <a:ext cx="162662" cy="162662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endParaRPr lang="ko-KR" altLang="en-US" sz="600" dirty="0"/>
          </a:p>
        </p:txBody>
      </p:sp>
      <p:sp>
        <p:nvSpPr>
          <p:cNvPr id="33" name="타원 32"/>
          <p:cNvSpPr/>
          <p:nvPr/>
        </p:nvSpPr>
        <p:spPr>
          <a:xfrm>
            <a:off x="2411760" y="1328968"/>
            <a:ext cx="162662" cy="162662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2</a:t>
            </a:r>
            <a:endParaRPr lang="ko-KR" altLang="en-US" sz="6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21"/>
          <a:stretch/>
        </p:blipFill>
        <p:spPr bwMode="auto">
          <a:xfrm>
            <a:off x="2749605" y="3363838"/>
            <a:ext cx="3798422" cy="505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1932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33"/>
          <a:stretch/>
        </p:blipFill>
        <p:spPr bwMode="auto">
          <a:xfrm>
            <a:off x="3347864" y="1347614"/>
            <a:ext cx="2979257" cy="259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973799" y="543699"/>
            <a:ext cx="1293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사업자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요구사항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개발목적 및 요구사항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7649" y="923765"/>
            <a:ext cx="5331909" cy="28418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4.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패키지 등록</a:t>
            </a:r>
            <a:endParaRPr lang="en-US" altLang="ko-KR" sz="1200" b="1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상품의 하위 내용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상품에 추가적으로 등록하는 옵션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상품등록 페이지에서 등록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패키지 명 등록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한글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25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 제한 예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집라인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a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코스 성인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패키지 가격 설정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각 패키지의 수량 설정 가능</a:t>
            </a: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단위일당 수량 설정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수량 소진 시 매진상태 되어 예약 불가능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최소인원 없음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5.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사업자 마이 페이지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패키지 수정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삭제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단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본 상품에 </a:t>
            </a:r>
            <a:r>
              <a:rPr lang="ko-KR" altLang="en-US" sz="11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예약자가 있는 경우 불가능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본 사업자의 상품 리스트 확인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댓 글 개수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평점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상품이름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날짜등록 순으로 정렬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각 상품마다 예약현황버튼			</a:t>
            </a:r>
          </a:p>
          <a:p>
            <a:pPr>
              <a:spcBef>
                <a:spcPts val="1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 이용자 리스트 확인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이름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연락처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이용시간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패키지 명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수량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각 상품마다 매출버튼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연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/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월 매출 통계확인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 //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환불현황도 확인 가능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사업자 정보수정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탈퇴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등록한 상품에 예약자 있을 시 불가능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6439" y="534770"/>
            <a:ext cx="249647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57016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280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상품등록 페이지</a:t>
            </a:r>
          </a:p>
        </p:txBody>
      </p:sp>
      <p:sp>
        <p:nvSpPr>
          <p:cNvPr id="27" name="타원 26"/>
          <p:cNvSpPr/>
          <p:nvPr/>
        </p:nvSpPr>
        <p:spPr>
          <a:xfrm>
            <a:off x="6732240" y="12021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05958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1"/>
          <a:stretch/>
        </p:blipFill>
        <p:spPr bwMode="auto">
          <a:xfrm>
            <a:off x="1480729" y="910272"/>
            <a:ext cx="4531431" cy="3965279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6997371" y="1153069"/>
            <a:ext cx="20473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영업기간 </a:t>
            </a:r>
            <a:r>
              <a:rPr lang="en-US" altLang="ko-KR" sz="1000" dirty="0"/>
              <a:t>‘</a:t>
            </a:r>
            <a:r>
              <a:rPr lang="ko-KR" altLang="en-US" sz="1000" dirty="0" err="1"/>
              <a:t>상시영업</a:t>
            </a:r>
            <a:r>
              <a:rPr lang="en-US" altLang="ko-KR" sz="1000" dirty="0"/>
              <a:t>’</a:t>
            </a:r>
            <a:r>
              <a:rPr lang="ko-KR" altLang="en-US" sz="1000" dirty="0"/>
              <a:t>에 체크 시</a:t>
            </a:r>
            <a:endParaRPr lang="en-US" altLang="ko-KR" sz="1000" dirty="0"/>
          </a:p>
          <a:p>
            <a:r>
              <a:rPr lang="ko-KR" altLang="en-US" sz="1000" dirty="0"/>
              <a:t>영업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시작 일</a:t>
            </a:r>
            <a:r>
              <a:rPr lang="ko-KR" altLang="en-US" sz="1000" dirty="0"/>
              <a:t>은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현재 날짜</a:t>
            </a:r>
            <a:r>
              <a:rPr lang="ko-KR" altLang="en-US" sz="1000" dirty="0"/>
              <a:t>로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영업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종료 일</a:t>
            </a:r>
            <a:r>
              <a:rPr lang="ko-KR" altLang="en-US" sz="1000" dirty="0"/>
              <a:t>은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무한대</a:t>
            </a:r>
            <a:r>
              <a:rPr lang="ko-KR" altLang="en-US" sz="1000" dirty="0"/>
              <a:t>로</a:t>
            </a:r>
            <a:endParaRPr lang="en-US" altLang="ko-KR" sz="1000" dirty="0"/>
          </a:p>
          <a:p>
            <a:r>
              <a:rPr lang="ko-KR" altLang="en-US" sz="1000" dirty="0"/>
              <a:t>설정한 후 날짜 수정이</a:t>
            </a:r>
            <a:endParaRPr lang="en-US" altLang="ko-KR" sz="1000" dirty="0"/>
          </a:p>
          <a:p>
            <a:r>
              <a:rPr lang="ko-KR" altLang="en-US" sz="1000" dirty="0"/>
              <a:t>불가하도록 막는다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체크를 풀면 미 선택으로 돌아온다</a:t>
            </a:r>
            <a:r>
              <a:rPr lang="en-US" altLang="ko-KR" sz="1000" dirty="0"/>
              <a:t>.</a:t>
            </a:r>
          </a:p>
        </p:txBody>
      </p:sp>
      <p:sp>
        <p:nvSpPr>
          <p:cNvPr id="41" name="타원 40"/>
          <p:cNvSpPr/>
          <p:nvPr/>
        </p:nvSpPr>
        <p:spPr>
          <a:xfrm>
            <a:off x="3160423" y="449329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44" name="직선 연결선 43"/>
          <p:cNvCxnSpPr/>
          <p:nvPr/>
        </p:nvCxnSpPr>
        <p:spPr>
          <a:xfrm>
            <a:off x="6835925" y="221171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D:\팀 프로젝트 [ACTIVILLAGE]\ppt\구현캡처\상품등록\등록알림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5"/>
          <a:stretch/>
        </p:blipFill>
        <p:spPr bwMode="auto">
          <a:xfrm>
            <a:off x="3255719" y="3426554"/>
            <a:ext cx="2605331" cy="768672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/>
          <p:cNvCxnSpPr>
            <a:stCxn id="41" idx="7"/>
          </p:cNvCxnSpPr>
          <p:nvPr/>
        </p:nvCxnSpPr>
        <p:spPr>
          <a:xfrm flipV="1">
            <a:off x="3374707" y="4083918"/>
            <a:ext cx="300238" cy="446142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D:\팀 프로젝트 [ACTIVILLAGE]\ppt\구현캡처\상품등록\상품명 중복x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4" b="4849"/>
          <a:stretch/>
        </p:blipFill>
        <p:spPr bwMode="auto">
          <a:xfrm>
            <a:off x="3470535" y="609044"/>
            <a:ext cx="2625466" cy="754344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타원 45"/>
          <p:cNvSpPr/>
          <p:nvPr/>
        </p:nvSpPr>
        <p:spPr>
          <a:xfrm>
            <a:off x="3347864" y="48351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47" name="타원 46"/>
          <p:cNvSpPr/>
          <p:nvPr/>
        </p:nvSpPr>
        <p:spPr>
          <a:xfrm>
            <a:off x="6732240" y="234622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49" name="TextBox 48"/>
          <p:cNvSpPr txBox="1"/>
          <p:nvPr/>
        </p:nvSpPr>
        <p:spPr>
          <a:xfrm>
            <a:off x="6997371" y="2297110"/>
            <a:ext cx="1936749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상품명이 중복이 아니고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입력란과 </a:t>
            </a:r>
            <a:r>
              <a:rPr lang="ko-KR" altLang="en-US" sz="1000" dirty="0" err="1"/>
              <a:t>선택란</a:t>
            </a:r>
            <a:r>
              <a:rPr lang="ko-KR" altLang="en-US" sz="1000" dirty="0"/>
              <a:t> 모두 채우면</a:t>
            </a:r>
            <a:endParaRPr lang="en-US" altLang="ko-KR" sz="1000" dirty="0"/>
          </a:p>
          <a:p>
            <a:r>
              <a:rPr lang="ko-KR" altLang="en-US" sz="1000" dirty="0"/>
              <a:t>등록이 가능하다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en-US" altLang="ko-KR" sz="1000" dirty="0"/>
              <a:t>‘</a:t>
            </a:r>
            <a:r>
              <a:rPr lang="ko-KR" altLang="en-US" sz="1000" dirty="0"/>
              <a:t>등록</a:t>
            </a:r>
            <a:r>
              <a:rPr lang="en-US" altLang="ko-KR" sz="1000" dirty="0"/>
              <a:t>’</a:t>
            </a:r>
            <a:r>
              <a:rPr lang="ko-KR" altLang="en-US" sz="1000" dirty="0"/>
              <a:t> 버튼을 누르면 상품명 수정</a:t>
            </a:r>
            <a:endParaRPr lang="en-US" altLang="ko-KR" sz="1000" dirty="0"/>
          </a:p>
          <a:p>
            <a:r>
              <a:rPr lang="ko-KR" altLang="en-US" sz="1000" dirty="0"/>
              <a:t>불가 경고 </a:t>
            </a:r>
            <a:r>
              <a:rPr lang="ko-KR" altLang="en-US" sz="1000" dirty="0" err="1"/>
              <a:t>알람이</a:t>
            </a:r>
            <a:r>
              <a:rPr lang="ko-KR" altLang="en-US" sz="1000" dirty="0"/>
              <a:t> 발생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확인을 누를 시 등록 완료 </a:t>
            </a:r>
            <a:r>
              <a:rPr lang="ko-KR" altLang="en-US" sz="1000" dirty="0" err="1"/>
              <a:t>알람과</a:t>
            </a:r>
            <a:endParaRPr lang="en-US" altLang="ko-KR" sz="1000" dirty="0"/>
          </a:p>
          <a:p>
            <a:r>
              <a:rPr lang="ko-KR" altLang="en-US" sz="1000" dirty="0"/>
              <a:t>함께 상품을 </a:t>
            </a:r>
            <a:r>
              <a:rPr lang="en-US" altLang="ko-KR" sz="1000" dirty="0"/>
              <a:t>DB</a:t>
            </a:r>
            <a:r>
              <a:rPr lang="ko-KR" altLang="en-US" sz="1000" dirty="0"/>
              <a:t>에 저장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게시 전 상품으로 등록 되기</a:t>
            </a:r>
            <a:endParaRPr lang="en-US" altLang="ko-KR" sz="1000" dirty="0"/>
          </a:p>
          <a:p>
            <a:r>
              <a:rPr lang="ko-KR" altLang="en-US" sz="1000" dirty="0"/>
              <a:t>때문에 예약상품에 노출되지</a:t>
            </a:r>
            <a:endParaRPr lang="en-US" altLang="ko-KR" sz="1000" dirty="0"/>
          </a:p>
          <a:p>
            <a:r>
              <a:rPr lang="ko-KR" altLang="en-US" sz="1000" dirty="0"/>
              <a:t>않는다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등록 된 상품은</a:t>
            </a:r>
            <a:endParaRPr lang="en-US" altLang="ko-KR" sz="1000" dirty="0"/>
          </a:p>
          <a:p>
            <a:r>
              <a:rPr lang="en-US" altLang="ko-KR" sz="1000" dirty="0"/>
              <a:t>‘</a:t>
            </a:r>
            <a:r>
              <a:rPr lang="ko-KR" altLang="en-US" sz="1000" dirty="0"/>
              <a:t>상품관리</a:t>
            </a:r>
            <a:r>
              <a:rPr lang="en-US" altLang="ko-KR" sz="1000" dirty="0"/>
              <a:t>/</a:t>
            </a:r>
            <a:r>
              <a:rPr lang="ko-KR" altLang="en-US" sz="1000" dirty="0"/>
              <a:t>패키지등록</a:t>
            </a:r>
            <a:r>
              <a:rPr lang="en-US" altLang="ko-KR" sz="1000" dirty="0"/>
              <a:t>’ </a:t>
            </a:r>
            <a:r>
              <a:rPr lang="ko-KR" altLang="en-US" sz="1000" dirty="0"/>
              <a:t>메뉴에서</a:t>
            </a:r>
            <a:endParaRPr lang="en-US" altLang="ko-KR" sz="1000" dirty="0"/>
          </a:p>
          <a:p>
            <a:r>
              <a:rPr lang="ko-KR" altLang="en-US" sz="1000" dirty="0"/>
              <a:t>확인 가능</a:t>
            </a:r>
            <a:r>
              <a:rPr lang="en-US" altLang="ko-KR" sz="1000" dirty="0"/>
              <a:t>.</a:t>
            </a:r>
          </a:p>
        </p:txBody>
      </p:sp>
      <p:sp>
        <p:nvSpPr>
          <p:cNvPr id="50" name="타원 49"/>
          <p:cNvSpPr/>
          <p:nvPr/>
        </p:nvSpPr>
        <p:spPr>
          <a:xfrm>
            <a:off x="6732240" y="42452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51" name="TextBox 50"/>
          <p:cNvSpPr txBox="1"/>
          <p:nvPr/>
        </p:nvSpPr>
        <p:spPr>
          <a:xfrm>
            <a:off x="6997371" y="403348"/>
            <a:ext cx="19864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등록 버튼을 누르면 상품명 중복</a:t>
            </a:r>
            <a:endParaRPr lang="en-US" altLang="ko-KR" sz="1000" dirty="0"/>
          </a:p>
          <a:p>
            <a:r>
              <a:rPr lang="ko-KR" altLang="en-US" sz="1000" dirty="0"/>
              <a:t>검사 실행</a:t>
            </a:r>
            <a:r>
              <a:rPr lang="en-US" altLang="ko-KR" sz="1000" dirty="0"/>
              <a:t>, </a:t>
            </a:r>
            <a:r>
              <a:rPr lang="ko-KR" altLang="en-US" sz="1000" dirty="0"/>
              <a:t>중복 시 </a:t>
            </a:r>
            <a:r>
              <a:rPr lang="en-US" altLang="ko-KR" sz="1000" dirty="0"/>
              <a:t>alert</a:t>
            </a:r>
            <a:r>
              <a:rPr lang="ko-KR" altLang="en-US" sz="1000" dirty="0"/>
              <a:t>창 띄우고</a:t>
            </a:r>
            <a:endParaRPr lang="en-US" altLang="ko-KR" sz="1000" dirty="0"/>
          </a:p>
          <a:p>
            <a:r>
              <a:rPr lang="ko-KR" altLang="en-US" sz="1000" dirty="0"/>
              <a:t>등록 기능을 실행하지 않는다</a:t>
            </a:r>
            <a:r>
              <a:rPr lang="en-US" altLang="ko-KR" sz="1000" dirty="0"/>
              <a:t>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925" y="1243306"/>
            <a:ext cx="1987400" cy="1406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53" y="2778761"/>
            <a:ext cx="2170387" cy="1475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타원 39"/>
          <p:cNvSpPr/>
          <p:nvPr/>
        </p:nvSpPr>
        <p:spPr>
          <a:xfrm>
            <a:off x="2075655" y="229127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4" name="직선 화살표 연결선 23"/>
          <p:cNvCxnSpPr/>
          <p:nvPr/>
        </p:nvCxnSpPr>
        <p:spPr>
          <a:xfrm flipH="1">
            <a:off x="2378790" y="2505333"/>
            <a:ext cx="124496" cy="273428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4226965" y="1235145"/>
            <a:ext cx="319517" cy="256485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14837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203598"/>
            <a:ext cx="5631540" cy="2848457"/>
          </a:xfrm>
          <a:prstGeom prst="rect">
            <a:avLst/>
          </a:prstGeom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 smtClean="0">
                <a:solidFill>
                  <a:srgbClr val="00002F"/>
                </a:solidFill>
                <a:latin typeface="+mj-ea"/>
                <a:ea typeface="+mj-ea"/>
              </a:rPr>
              <a:t>설명 페이지</a:t>
            </a:r>
            <a:endParaRPr lang="ko-KR" altLang="en-US" dirty="0">
              <a:solidFill>
                <a:srgbClr val="00002F"/>
              </a:solidFill>
              <a:latin typeface="+mj-ea"/>
              <a:ea typeface="+mj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 smtClean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latin typeface="+mn-ea"/>
              </a:rPr>
              <a:t>상품관리</a:t>
            </a:r>
            <a:r>
              <a:rPr lang="en-US" altLang="ko-KR" sz="1200" dirty="0">
                <a:latin typeface="+mn-ea"/>
              </a:rPr>
              <a:t>/</a:t>
            </a:r>
            <a:r>
              <a:rPr lang="ko-KR" altLang="en-US" sz="1200" dirty="0">
                <a:latin typeface="+mn-ea"/>
              </a:rPr>
              <a:t>패키지등록</a:t>
            </a:r>
          </a:p>
        </p:txBody>
      </p:sp>
      <p:sp>
        <p:nvSpPr>
          <p:cNvPr id="49" name="타원 48"/>
          <p:cNvSpPr/>
          <p:nvPr/>
        </p:nvSpPr>
        <p:spPr>
          <a:xfrm>
            <a:off x="6732240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1</a:t>
            </a:r>
            <a:endParaRPr lang="ko-KR" altLang="en-US" sz="900" dirty="0"/>
          </a:p>
        </p:txBody>
      </p:sp>
      <p:cxnSp>
        <p:nvCxnSpPr>
          <p:cNvPr id="51" name="직선 연결선 50"/>
          <p:cNvCxnSpPr/>
          <p:nvPr/>
        </p:nvCxnSpPr>
        <p:spPr>
          <a:xfrm>
            <a:off x="6835925" y="9155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997371" y="370860"/>
            <a:ext cx="1495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상품명</a:t>
            </a:r>
            <a:r>
              <a:rPr lang="en-US" altLang="ko-KR" sz="1000" dirty="0"/>
              <a:t>, </a:t>
            </a:r>
            <a:r>
              <a:rPr lang="ko-KR" altLang="en-US" sz="1000" dirty="0"/>
              <a:t>이미지 클릭 시</a:t>
            </a:r>
            <a:endParaRPr lang="en-US" altLang="ko-KR" sz="1000" dirty="0"/>
          </a:p>
          <a:p>
            <a:r>
              <a:rPr lang="ko-KR" altLang="en-US" sz="1000" dirty="0"/>
              <a:t>상품상세 페이지로 이동</a:t>
            </a:r>
            <a:r>
              <a:rPr lang="en-US" altLang="ko-KR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105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280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상품관리 상세 페이지</a:t>
            </a:r>
          </a:p>
        </p:txBody>
      </p:sp>
      <p:sp>
        <p:nvSpPr>
          <p:cNvPr id="27" name="타원 26"/>
          <p:cNvSpPr/>
          <p:nvPr/>
        </p:nvSpPr>
        <p:spPr>
          <a:xfrm>
            <a:off x="6732240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41206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997371" y="370860"/>
            <a:ext cx="203613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‘</a:t>
            </a:r>
            <a:r>
              <a:rPr lang="ko-KR" altLang="en-US" sz="1000" dirty="0"/>
              <a:t>상품관리</a:t>
            </a:r>
            <a:r>
              <a:rPr lang="en-US" altLang="ko-KR" sz="1000" dirty="0"/>
              <a:t>/</a:t>
            </a:r>
            <a:r>
              <a:rPr lang="ko-KR" altLang="en-US" sz="1000" dirty="0"/>
              <a:t>패키지등록</a:t>
            </a:r>
            <a:r>
              <a:rPr lang="en-US" altLang="ko-KR" sz="1000" dirty="0"/>
              <a:t>’ </a:t>
            </a:r>
            <a:r>
              <a:rPr lang="ko-KR" altLang="en-US" sz="1000" dirty="0"/>
              <a:t>메뉴에서</a:t>
            </a:r>
            <a:endParaRPr lang="en-US" altLang="ko-KR" sz="1000" dirty="0"/>
          </a:p>
          <a:p>
            <a:r>
              <a:rPr lang="ko-KR" altLang="en-US" sz="1000" dirty="0"/>
              <a:t>상품을 클릭하면 나오는</a:t>
            </a:r>
            <a:endParaRPr lang="en-US" altLang="ko-KR" sz="1000" dirty="0"/>
          </a:p>
          <a:p>
            <a:r>
              <a:rPr lang="ko-KR" altLang="en-US" sz="1000" dirty="0"/>
              <a:t>페이지 전체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해당 상품의</a:t>
            </a:r>
            <a:r>
              <a:rPr lang="en-US" altLang="ko-KR" sz="1000" dirty="0"/>
              <a:t> </a:t>
            </a:r>
            <a:r>
              <a:rPr lang="ko-KR" altLang="en-US" sz="1000" dirty="0"/>
              <a:t>상세 내용을 확인 및</a:t>
            </a:r>
            <a:endParaRPr lang="en-US" altLang="ko-KR" sz="1000" dirty="0"/>
          </a:p>
          <a:p>
            <a:r>
              <a:rPr lang="ko-KR" altLang="en-US" sz="1000" dirty="0"/>
              <a:t>수정하고</a:t>
            </a:r>
            <a:r>
              <a:rPr lang="en-US" altLang="ko-KR" sz="1000" dirty="0"/>
              <a:t>, </a:t>
            </a:r>
            <a:r>
              <a:rPr lang="ko-KR" altLang="en-US" sz="1000" dirty="0"/>
              <a:t>상품을 삭제 할 수</a:t>
            </a:r>
            <a:r>
              <a:rPr lang="en-US" altLang="ko-KR" sz="1000" dirty="0"/>
              <a:t> </a:t>
            </a:r>
            <a:r>
              <a:rPr lang="ko-KR" altLang="en-US" sz="1000" dirty="0"/>
              <a:t>있다</a:t>
            </a:r>
            <a:r>
              <a:rPr lang="en-US" altLang="ko-KR" sz="1000" dirty="0"/>
              <a:t>.</a:t>
            </a:r>
            <a:r>
              <a:rPr lang="ko-KR" altLang="en-US" sz="1000" dirty="0"/>
              <a:t> </a:t>
            </a:r>
            <a:endParaRPr lang="en-US" altLang="ko-KR" sz="1000" dirty="0"/>
          </a:p>
        </p:txBody>
      </p:sp>
      <p:pic>
        <p:nvPicPr>
          <p:cNvPr id="4098" name="Picture 2" descr="D:\팀 프로젝트 [ACTIVILLAGE]\ppt\구현캡처\상품관리상세\상품 상세 페이지 메인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045" y="812780"/>
            <a:ext cx="4426116" cy="4246948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타원 17"/>
          <p:cNvSpPr/>
          <p:nvPr/>
        </p:nvSpPr>
        <p:spPr>
          <a:xfrm>
            <a:off x="1007690" y="91556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" name="직사각형 1"/>
          <p:cNvSpPr/>
          <p:nvPr/>
        </p:nvSpPr>
        <p:spPr>
          <a:xfrm>
            <a:off x="2305530" y="3621642"/>
            <a:ext cx="2994107" cy="636520"/>
          </a:xfrm>
          <a:prstGeom prst="rect">
            <a:avLst/>
          </a:prstGeom>
          <a:noFill/>
          <a:ln w="190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026439" y="349611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1" name="타원 20"/>
          <p:cNvSpPr/>
          <p:nvPr/>
        </p:nvSpPr>
        <p:spPr>
          <a:xfrm>
            <a:off x="6732240" y="166678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6835925" y="228371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97371" y="1650760"/>
            <a:ext cx="2047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상품 등록 시 상품에 등록 된</a:t>
            </a:r>
            <a:endParaRPr lang="en-US" altLang="ko-KR" sz="1000" dirty="0"/>
          </a:p>
          <a:p>
            <a:r>
              <a:rPr lang="ko-KR" altLang="en-US" sz="1000" dirty="0"/>
              <a:t>이미지들을 확인할 수 있도록 표시</a:t>
            </a:r>
            <a:r>
              <a:rPr lang="en-US" altLang="ko-KR" sz="1000" dirty="0"/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820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280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상품관리 상세 페이지</a:t>
            </a:r>
          </a:p>
        </p:txBody>
      </p:sp>
      <p:sp>
        <p:nvSpPr>
          <p:cNvPr id="27" name="타원 26"/>
          <p:cNvSpPr/>
          <p:nvPr/>
        </p:nvSpPr>
        <p:spPr>
          <a:xfrm>
            <a:off x="6732240" y="27336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229127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946089" y="224245"/>
            <a:ext cx="201529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DB</a:t>
            </a:r>
            <a:r>
              <a:rPr lang="ko-KR" altLang="en-US" sz="1000" dirty="0"/>
              <a:t>에 저장된 상품 게시 여부에서</a:t>
            </a:r>
            <a:endParaRPr lang="en-US" altLang="ko-KR" sz="1000" dirty="0"/>
          </a:p>
          <a:p>
            <a:r>
              <a:rPr lang="en-US" altLang="ko-KR" sz="1000" dirty="0"/>
              <a:t>‘N’(no)</a:t>
            </a:r>
            <a:r>
              <a:rPr lang="ko-KR" altLang="en-US" sz="1000" dirty="0"/>
              <a:t>인지</a:t>
            </a:r>
            <a:r>
              <a:rPr lang="en-US" altLang="ko-KR" sz="1000" dirty="0"/>
              <a:t> ‘Y’(yes)</a:t>
            </a:r>
            <a:r>
              <a:rPr lang="ko-KR" altLang="en-US" sz="1000" dirty="0"/>
              <a:t>인지를 가져와</a:t>
            </a:r>
            <a:endParaRPr lang="en-US" altLang="ko-KR" sz="1000" dirty="0"/>
          </a:p>
          <a:p>
            <a:r>
              <a:rPr lang="ko-KR" altLang="en-US" sz="1000" dirty="0"/>
              <a:t>게시 된 상품인지 아닌지 판별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게시 되지 않은 상품일 경우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상품 게시 버튼을 활성화</a:t>
            </a:r>
            <a:r>
              <a:rPr lang="en-US" altLang="ko-KR" sz="1000" dirty="0"/>
              <a:t>/</a:t>
            </a:r>
          </a:p>
          <a:p>
            <a:r>
              <a:rPr lang="ko-KR" altLang="en-US" sz="1000" dirty="0"/>
              <a:t>내리기 버튼은 비활성화</a:t>
            </a:r>
            <a:endParaRPr lang="en-US" altLang="ko-KR" sz="1000" dirty="0"/>
          </a:p>
          <a:p>
            <a:r>
              <a:rPr lang="ko-KR" altLang="en-US" sz="1000" dirty="0"/>
              <a:t>게시 된 상품일 경우 반대로 처리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게시 된 상품은 수정</a:t>
            </a:r>
            <a:r>
              <a:rPr lang="en-US" altLang="ko-KR" sz="1000" dirty="0"/>
              <a:t>, </a:t>
            </a:r>
            <a:r>
              <a:rPr lang="ko-KR" altLang="en-US" sz="1000" dirty="0"/>
              <a:t>삭제 및</a:t>
            </a:r>
            <a:endParaRPr lang="en-US" altLang="ko-KR" sz="1000" dirty="0"/>
          </a:p>
          <a:p>
            <a:r>
              <a:rPr lang="ko-KR" altLang="en-US" sz="1000" dirty="0"/>
              <a:t>패키지 관리 기능 사용이 불가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상품을 내린 후에만 가능하다</a:t>
            </a:r>
            <a:r>
              <a:rPr lang="en-US" altLang="ko-KR" sz="1000" dirty="0"/>
              <a:t>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6" b="37216"/>
          <a:stretch/>
        </p:blipFill>
        <p:spPr bwMode="auto">
          <a:xfrm>
            <a:off x="935545" y="843558"/>
            <a:ext cx="5145493" cy="4069346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073456" y="1806328"/>
            <a:ext cx="4176464" cy="272918"/>
          </a:xfrm>
          <a:prstGeom prst="rect">
            <a:avLst/>
          </a:prstGeom>
          <a:solidFill>
            <a:schemeClr val="accent2">
              <a:lumMod val="40000"/>
              <a:lumOff val="6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4374467" y="11071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4" name="직사각형 13"/>
          <p:cNvSpPr/>
          <p:nvPr/>
        </p:nvSpPr>
        <p:spPr>
          <a:xfrm>
            <a:off x="1073456" y="2159010"/>
            <a:ext cx="4176464" cy="2644988"/>
          </a:xfrm>
          <a:prstGeom prst="rect">
            <a:avLst/>
          </a:prstGeom>
          <a:solidFill>
            <a:schemeClr val="accent1">
              <a:lumMod val="60000"/>
              <a:lumOff val="4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22407" y="14436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19" name="직사각형 18"/>
          <p:cNvSpPr/>
          <p:nvPr/>
        </p:nvSpPr>
        <p:spPr>
          <a:xfrm>
            <a:off x="1073456" y="1477331"/>
            <a:ext cx="4176464" cy="272918"/>
          </a:xfrm>
          <a:prstGeom prst="rect">
            <a:avLst/>
          </a:prstGeom>
          <a:solidFill>
            <a:schemeClr val="accent1">
              <a:lumMod val="60000"/>
              <a:lumOff val="4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6732240" y="24548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4" name="TextBox 23"/>
          <p:cNvSpPr txBox="1"/>
          <p:nvPr/>
        </p:nvSpPr>
        <p:spPr>
          <a:xfrm>
            <a:off x="6946089" y="2427734"/>
            <a:ext cx="21291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상품이 내려진 상태에서</a:t>
            </a:r>
            <a:r>
              <a:rPr lang="en-US" altLang="ko-KR" sz="1000" dirty="0"/>
              <a:t> </a:t>
            </a:r>
            <a:r>
              <a:rPr lang="ko-KR" altLang="en-US" sz="1000" dirty="0"/>
              <a:t>파란 영역은</a:t>
            </a:r>
            <a:endParaRPr lang="en-US" altLang="ko-KR" sz="1000" dirty="0"/>
          </a:p>
          <a:p>
            <a:r>
              <a:rPr lang="ko-KR" altLang="en-US" sz="1000" dirty="0"/>
              <a:t>수정이 가능한 영역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‘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상품명</a:t>
            </a:r>
            <a:r>
              <a:rPr lang="en-US" altLang="ko-KR" sz="1000" dirty="0"/>
              <a:t>’</a:t>
            </a:r>
            <a:r>
              <a:rPr lang="ko-KR" altLang="en-US" sz="1000" dirty="0"/>
              <a:t>은 수정이 불가하다</a:t>
            </a:r>
            <a:r>
              <a:rPr lang="en-US" altLang="ko-KR" sz="1000" dirty="0"/>
              <a:t>.</a:t>
            </a:r>
          </a:p>
        </p:txBody>
      </p:sp>
      <p:pic>
        <p:nvPicPr>
          <p:cNvPr id="20" name="Picture 2" descr="D:\팀 프로젝트 [ACTIVILLAGE]\ppt\구현캡처\상품관리상세\상품 상세 페이지 메인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53" t="82288" r="27760" b="13263"/>
          <a:stretch/>
        </p:blipFill>
        <p:spPr bwMode="auto">
          <a:xfrm>
            <a:off x="4126556" y="4127303"/>
            <a:ext cx="2246727" cy="374803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타원 22"/>
          <p:cNvSpPr/>
          <p:nvPr/>
        </p:nvSpPr>
        <p:spPr>
          <a:xfrm>
            <a:off x="4043848" y="395859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6835925" y="307580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/>
          <p:cNvSpPr/>
          <p:nvPr/>
        </p:nvSpPr>
        <p:spPr>
          <a:xfrm>
            <a:off x="6732240" y="323923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0" name="TextBox 29"/>
          <p:cNvSpPr txBox="1"/>
          <p:nvPr/>
        </p:nvSpPr>
        <p:spPr>
          <a:xfrm>
            <a:off x="6946089" y="3212068"/>
            <a:ext cx="229582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패키지 관리 버튼은 패키지를 등록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삭제 할 수 있는 페이지로 이동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공란 없이 </a:t>
            </a:r>
            <a:r>
              <a:rPr lang="ko-KR" altLang="en-US" sz="1000" dirty="0"/>
              <a:t>수정 클릭 시 </a:t>
            </a:r>
            <a:r>
              <a:rPr lang="en-US" altLang="ko-KR" sz="1000" dirty="0"/>
              <a:t>update</a:t>
            </a:r>
            <a:r>
              <a:rPr lang="ko-KR" altLang="en-US" sz="1000" dirty="0"/>
              <a:t>문 실행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공란 있을 경우 </a:t>
            </a:r>
            <a:r>
              <a:rPr lang="en-US" altLang="ko-KR" sz="1000" dirty="0"/>
              <a:t>alert</a:t>
            </a:r>
            <a:r>
              <a:rPr lang="ko-KR" altLang="en-US" sz="1000" dirty="0"/>
              <a:t>창 발생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삭제 클릭 시 상품 목록에서 상품 삭제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이전 클릭 시 상품 관리 목록 페이지로</a:t>
            </a:r>
            <a:endParaRPr lang="en-US" altLang="ko-KR" sz="1000" dirty="0"/>
          </a:p>
          <a:p>
            <a:r>
              <a:rPr lang="ko-KR" altLang="en-US" sz="1000" dirty="0"/>
              <a:t>돌아간다</a:t>
            </a:r>
            <a:r>
              <a:rPr lang="en-US" altLang="ko-KR" sz="1000" dirty="0"/>
              <a:t>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691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280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상품관리 상세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6" name="타원 25"/>
          <p:cNvSpPr/>
          <p:nvPr/>
        </p:nvSpPr>
        <p:spPr>
          <a:xfrm>
            <a:off x="6732240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997371" y="370860"/>
            <a:ext cx="203613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단</a:t>
            </a:r>
            <a:r>
              <a:rPr lang="en-US" altLang="ko-KR" sz="1000" dirty="0"/>
              <a:t>,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예약자가 있는 상품일 경우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/>
              <a:t>상품을 내려도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삭제는 불가</a:t>
            </a:r>
            <a:r>
              <a:rPr lang="ko-KR" altLang="en-US" sz="1000" dirty="0"/>
              <a:t>하며</a:t>
            </a:r>
            <a:endParaRPr lang="en-US" altLang="ko-KR" sz="1000" dirty="0"/>
          </a:p>
          <a:p>
            <a:r>
              <a:rPr lang="ko-KR" altLang="en-US" sz="1000" dirty="0"/>
              <a:t>지역</a:t>
            </a:r>
            <a:r>
              <a:rPr lang="en-US" altLang="ko-KR" sz="1000" dirty="0"/>
              <a:t>, </a:t>
            </a:r>
            <a:r>
              <a:rPr lang="ko-KR" altLang="en-US" sz="1000" dirty="0"/>
              <a:t>카테고리 설정과 영업기간도</a:t>
            </a:r>
            <a:endParaRPr lang="en-US" altLang="ko-KR" sz="1000" dirty="0"/>
          </a:p>
          <a:p>
            <a:r>
              <a:rPr lang="ko-KR" altLang="en-US" sz="1000" dirty="0"/>
              <a:t>수정할 수 없다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그 외 파란 영역은 수정 가능</a:t>
            </a:r>
            <a:r>
              <a:rPr lang="en-US" altLang="ko-KR" sz="1000" dirty="0"/>
              <a:t>.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737085" y="843558"/>
            <a:ext cx="3777107" cy="4189855"/>
            <a:chOff x="737085" y="843558"/>
            <a:chExt cx="3777107" cy="4189855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0" b="13949"/>
            <a:stretch/>
          </p:blipFill>
          <p:spPr bwMode="auto">
            <a:xfrm>
              <a:off x="737085" y="843558"/>
              <a:ext cx="3777107" cy="4189855"/>
            </a:xfrm>
            <a:prstGeom prst="rect">
              <a:avLst/>
            </a:prstGeom>
            <a:noFill/>
            <a:ln>
              <a:solidFill>
                <a:srgbClr val="00002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809093" y="1340688"/>
              <a:ext cx="3456384" cy="438973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809093" y="2283718"/>
              <a:ext cx="3456384" cy="158417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809093" y="1809890"/>
              <a:ext cx="3456384" cy="187508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809093" y="2031759"/>
              <a:ext cx="3456384" cy="187508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053169" y="4775482"/>
              <a:ext cx="1249537" cy="187508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3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341" y="1584230"/>
            <a:ext cx="3648075" cy="25717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579" y="4280297"/>
            <a:ext cx="3136915" cy="5237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타원 17"/>
          <p:cNvSpPr/>
          <p:nvPr/>
        </p:nvSpPr>
        <p:spPr>
          <a:xfrm>
            <a:off x="611560" y="120324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0" name="TextBox 19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17587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280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패키지 관리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6" name="타원 25"/>
          <p:cNvSpPr/>
          <p:nvPr/>
        </p:nvSpPr>
        <p:spPr>
          <a:xfrm>
            <a:off x="6732240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9155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997371" y="370860"/>
            <a:ext cx="1771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‘</a:t>
            </a:r>
            <a:r>
              <a:rPr lang="ko-KR" altLang="en-US" sz="1000" dirty="0"/>
              <a:t>패키지 관리</a:t>
            </a:r>
            <a:r>
              <a:rPr lang="en-US" altLang="ko-KR" sz="1000" dirty="0"/>
              <a:t>’ </a:t>
            </a:r>
            <a:r>
              <a:rPr lang="ko-KR" altLang="en-US" sz="1000" dirty="0"/>
              <a:t>버튼을 누르면</a:t>
            </a:r>
            <a:endParaRPr lang="en-US" altLang="ko-KR" sz="1000" dirty="0"/>
          </a:p>
          <a:p>
            <a:r>
              <a:rPr lang="ko-KR" altLang="en-US" sz="1000" dirty="0"/>
              <a:t>이동하는 패키지 관리 페이지</a:t>
            </a:r>
            <a:r>
              <a:rPr lang="en-US" altLang="ko-KR" sz="1000" dirty="0"/>
              <a:t>.</a:t>
            </a:r>
          </a:p>
        </p:txBody>
      </p:sp>
      <p:pic>
        <p:nvPicPr>
          <p:cNvPr id="1026" name="Picture 2" descr="D:\팀 프로젝트 [ACTIVILLAGE]\ppt\구현캡처\상품관리상세\패키지 관리 메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51" y="843970"/>
            <a:ext cx="6221357" cy="4104044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323528" y="71844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타원 18"/>
          <p:cNvSpPr/>
          <p:nvPr/>
        </p:nvSpPr>
        <p:spPr>
          <a:xfrm>
            <a:off x="1619672" y="336383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0" name="타원 19"/>
          <p:cNvSpPr/>
          <p:nvPr/>
        </p:nvSpPr>
        <p:spPr>
          <a:xfrm>
            <a:off x="6732240" y="114049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35925" y="164363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997371" y="1091373"/>
            <a:ext cx="2008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패키지를 등록하면 이 곳에 목록이</a:t>
            </a:r>
            <a:endParaRPr lang="en-US" altLang="ko-KR" sz="1000" dirty="0"/>
          </a:p>
          <a:p>
            <a:r>
              <a:rPr lang="ko-KR" altLang="en-US" sz="1000" dirty="0"/>
              <a:t>표시된다</a:t>
            </a:r>
            <a:r>
              <a:rPr lang="en-US" altLang="ko-KR" sz="1000" dirty="0"/>
              <a:t>.</a:t>
            </a:r>
          </a:p>
        </p:txBody>
      </p:sp>
      <p:pic>
        <p:nvPicPr>
          <p:cNvPr id="1027" name="Picture 3" descr="D:\팀 프로젝트 [ACTIVILLAGE]\ppt\구현캡처\상품관리상세\패키지 없을 시 알람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" b="2627"/>
          <a:stretch/>
        </p:blipFill>
        <p:spPr bwMode="auto">
          <a:xfrm>
            <a:off x="3767393" y="4079924"/>
            <a:ext cx="2877882" cy="965152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타원 22"/>
          <p:cNvSpPr/>
          <p:nvPr/>
        </p:nvSpPr>
        <p:spPr>
          <a:xfrm>
            <a:off x="3360336" y="37016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3495249" y="3906934"/>
            <a:ext cx="272144" cy="316595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6732240" y="18140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5" name="TextBox 34"/>
          <p:cNvSpPr txBox="1"/>
          <p:nvPr/>
        </p:nvSpPr>
        <p:spPr>
          <a:xfrm>
            <a:off x="6997371" y="1764981"/>
            <a:ext cx="188865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패키지가 곧 상품이기 때문에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패키지를 등록하지 않고는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상품 게시는 불가</a:t>
            </a:r>
            <a:r>
              <a:rPr lang="ko-KR" altLang="en-US" sz="1000" dirty="0"/>
              <a:t>하다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패키지 없이</a:t>
            </a:r>
            <a:r>
              <a:rPr lang="en-US" altLang="ko-KR" sz="1000" dirty="0"/>
              <a:t> </a:t>
            </a:r>
            <a:r>
              <a:rPr lang="ko-KR" altLang="en-US" sz="1000" dirty="0"/>
              <a:t>게시를 시도하면</a:t>
            </a:r>
            <a:endParaRPr lang="en-US" altLang="ko-KR" sz="1000" dirty="0"/>
          </a:p>
          <a:p>
            <a:r>
              <a:rPr lang="ko-KR" altLang="en-US" sz="1000" dirty="0"/>
              <a:t>게시 불가 </a:t>
            </a:r>
            <a:r>
              <a:rPr lang="en-US" altLang="ko-KR" sz="1000" dirty="0"/>
              <a:t>alert </a:t>
            </a:r>
            <a:r>
              <a:rPr lang="ko-KR" altLang="en-US" sz="1000" dirty="0"/>
              <a:t>발생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이전 버튼을 누르면</a:t>
            </a:r>
            <a:endParaRPr lang="en-US" altLang="ko-KR" sz="1000" dirty="0"/>
          </a:p>
          <a:p>
            <a:r>
              <a:rPr lang="ko-KR" altLang="en-US" sz="1000" dirty="0"/>
              <a:t>해당 상품의 관리 상세 페이지로</a:t>
            </a:r>
            <a:endParaRPr lang="en-US" altLang="ko-KR" sz="1000" dirty="0"/>
          </a:p>
          <a:p>
            <a:r>
              <a:rPr lang="ko-KR" altLang="en-US" sz="1000" dirty="0"/>
              <a:t>돌아간다</a:t>
            </a:r>
            <a:r>
              <a:rPr lang="en-US" altLang="ko-KR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38288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280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패키지 관리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6" name="타원 25"/>
          <p:cNvSpPr/>
          <p:nvPr/>
        </p:nvSpPr>
        <p:spPr>
          <a:xfrm>
            <a:off x="6732240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997371" y="370860"/>
            <a:ext cx="192713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패키지 영업 기간은 정해진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상품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영업기간 범위 밖으로 설정 불가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따라서 상시 영업 체크 시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해당 상품의 전체 영업 기간을</a:t>
            </a:r>
            <a:endParaRPr lang="en-US" altLang="ko-KR" sz="1000" dirty="0"/>
          </a:p>
          <a:p>
            <a:r>
              <a:rPr lang="ko-KR" altLang="en-US" sz="1000" dirty="0"/>
              <a:t>따라간다</a:t>
            </a:r>
            <a:r>
              <a:rPr lang="en-US" altLang="ko-KR" sz="1000" dirty="0"/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2" b="12845"/>
          <a:stretch/>
        </p:blipFill>
        <p:spPr bwMode="auto">
          <a:xfrm>
            <a:off x="945040" y="889313"/>
            <a:ext cx="4573664" cy="3576890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타원 19"/>
          <p:cNvSpPr/>
          <p:nvPr/>
        </p:nvSpPr>
        <p:spPr>
          <a:xfrm>
            <a:off x="6732240" y="156454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35925" y="221171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997371" y="1515431"/>
            <a:ext cx="21259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공란 없이 전부 입력 후 등록을</a:t>
            </a:r>
            <a:endParaRPr lang="en-US" altLang="ko-KR" sz="1000" dirty="0"/>
          </a:p>
          <a:p>
            <a:r>
              <a:rPr lang="ko-KR" altLang="en-US" sz="1000" dirty="0"/>
              <a:t>클릭 하면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상품 번호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altLang="ko-KR" sz="1000" dirty="0" err="1">
                <a:solidFill>
                  <a:schemeClr val="accent1">
                    <a:lumMod val="75000"/>
                  </a:schemeClr>
                </a:solidFill>
              </a:rPr>
              <a:t>pk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를 참조하여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DB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에 저장</a:t>
            </a:r>
            <a:r>
              <a:rPr lang="ko-KR" altLang="en-US" sz="1000" dirty="0"/>
              <a:t>된다</a:t>
            </a:r>
            <a:r>
              <a:rPr lang="en-US" altLang="ko-KR" sz="1000" dirty="0"/>
              <a:t>.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524597" y="1776807"/>
            <a:ext cx="1300887" cy="176791"/>
          </a:xfrm>
          <a:prstGeom prst="rect">
            <a:avLst/>
          </a:prstGeom>
          <a:noFill/>
          <a:ln w="190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725222" y="2601979"/>
            <a:ext cx="2388294" cy="288032"/>
          </a:xfrm>
          <a:prstGeom prst="rect">
            <a:avLst/>
          </a:prstGeom>
          <a:noFill/>
          <a:ln w="190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578756" y="242346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6" name="직선 화살표 연결선 5"/>
          <p:cNvCxnSpPr>
            <a:stCxn id="24" idx="2"/>
          </p:cNvCxnSpPr>
          <p:nvPr/>
        </p:nvCxnSpPr>
        <p:spPr>
          <a:xfrm flipH="1">
            <a:off x="3033396" y="1953598"/>
            <a:ext cx="141645" cy="595390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D:\팀 프로젝트 [ACTIVILLAGE]\ppt\구현캡처\상품관리상세\패키지 명 미입력 알람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" t="3228" r="-1" b="-1"/>
          <a:stretch/>
        </p:blipFill>
        <p:spPr bwMode="auto">
          <a:xfrm>
            <a:off x="190500" y="3390900"/>
            <a:ext cx="2712206" cy="789063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팀 프로젝트 [ACTIVILLAGE]\ppt\구현캡처\상품관리상세\영업일 미선택 알람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"/>
          <a:stretch/>
        </p:blipFill>
        <p:spPr bwMode="auto">
          <a:xfrm>
            <a:off x="393896" y="4058609"/>
            <a:ext cx="2624386" cy="773246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3018282" y="3265165"/>
            <a:ext cx="288032" cy="198834"/>
          </a:xfrm>
          <a:prstGeom prst="rect">
            <a:avLst/>
          </a:prstGeom>
          <a:noFill/>
          <a:ln w="190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2817572" y="311353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6" name="타원 35"/>
          <p:cNvSpPr/>
          <p:nvPr/>
        </p:nvSpPr>
        <p:spPr>
          <a:xfrm>
            <a:off x="329088" y="392891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37" name="타원 36"/>
          <p:cNvSpPr/>
          <p:nvPr/>
        </p:nvSpPr>
        <p:spPr>
          <a:xfrm>
            <a:off x="6732240" y="242751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38" name="직선 연결선 37"/>
          <p:cNvCxnSpPr/>
          <p:nvPr/>
        </p:nvCxnSpPr>
        <p:spPr>
          <a:xfrm>
            <a:off x="6835925" y="307467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997371" y="2378397"/>
            <a:ext cx="17684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입력란 중 한 곳이라도</a:t>
            </a:r>
            <a:r>
              <a:rPr lang="en-US" altLang="ko-KR" sz="1000" dirty="0"/>
              <a:t>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공란이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있을 때</a:t>
            </a:r>
            <a:r>
              <a:rPr lang="ko-KR" altLang="en-US" sz="1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ko-KR" altLang="en-US" sz="1000" dirty="0"/>
              <a:t>등록을</a:t>
            </a:r>
            <a:r>
              <a:rPr lang="en-US" altLang="ko-KR" sz="1000" dirty="0"/>
              <a:t> </a:t>
            </a:r>
            <a:r>
              <a:rPr lang="ko-KR" altLang="en-US" sz="1000" dirty="0"/>
              <a:t>클릭 하면</a:t>
            </a:r>
            <a:endParaRPr lang="en-US" altLang="ko-KR" sz="1000" dirty="0"/>
          </a:p>
          <a:p>
            <a:r>
              <a:rPr lang="ko-KR" altLang="en-US" sz="1000" dirty="0"/>
              <a:t>등록하지 않고</a:t>
            </a:r>
            <a:r>
              <a:rPr lang="en-US" altLang="ko-KR" sz="1000" dirty="0"/>
              <a:t> alert</a:t>
            </a:r>
            <a:r>
              <a:rPr lang="ko-KR" altLang="en-US" sz="1000" dirty="0"/>
              <a:t>창 발생</a:t>
            </a:r>
            <a:r>
              <a:rPr lang="en-US" altLang="ko-KR" sz="1000" dirty="0"/>
              <a:t>.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835" y="2932395"/>
            <a:ext cx="2690357" cy="2015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꺾인 연결선 13"/>
          <p:cNvCxnSpPr>
            <a:stCxn id="25" idx="3"/>
            <a:endCxn id="1028" idx="0"/>
          </p:cNvCxnSpPr>
          <p:nvPr/>
        </p:nvCxnSpPr>
        <p:spPr>
          <a:xfrm>
            <a:off x="4113516" y="2745995"/>
            <a:ext cx="841498" cy="186400"/>
          </a:xfrm>
          <a:prstGeom prst="bentConnector2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99037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280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패키지 관리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6" name="타원 25"/>
          <p:cNvSpPr/>
          <p:nvPr/>
        </p:nvSpPr>
        <p:spPr>
          <a:xfrm>
            <a:off x="6732240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9155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997371" y="370860"/>
            <a:ext cx="18421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getJSON</a:t>
            </a:r>
            <a:r>
              <a:rPr lang="ko-KR" altLang="en-US" sz="1000" dirty="0"/>
              <a:t>으로 데이터를 불러와</a:t>
            </a:r>
            <a:endParaRPr lang="en-US" altLang="ko-KR" sz="1000" dirty="0"/>
          </a:p>
          <a:p>
            <a:r>
              <a:rPr lang="ko-KR" altLang="en-US" sz="1000" dirty="0"/>
              <a:t>목록에 리스트를 생성한다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8" t="6320" b="12661"/>
          <a:stretch/>
        </p:blipFill>
        <p:spPr bwMode="auto">
          <a:xfrm>
            <a:off x="1209538" y="890492"/>
            <a:ext cx="4408736" cy="3950301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 26"/>
          <p:cNvSpPr/>
          <p:nvPr/>
        </p:nvSpPr>
        <p:spPr>
          <a:xfrm>
            <a:off x="1084013" y="30407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pic>
        <p:nvPicPr>
          <p:cNvPr id="7170" name="Picture 2" descr="D:\팀 프로젝트 [ACTIVILLAGE]\ppt\구현캡처\상품관리상세\패키지 삭제 알람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" t="3334" r="1047" b="3317"/>
          <a:stretch/>
        </p:blipFill>
        <p:spPr bwMode="auto">
          <a:xfrm>
            <a:off x="3810000" y="2432050"/>
            <a:ext cx="2463800" cy="701676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4998998" y="3442968"/>
            <a:ext cx="159384" cy="158323"/>
          </a:xfrm>
          <a:prstGeom prst="rect">
            <a:avLst/>
          </a:prstGeom>
          <a:noFill/>
          <a:ln w="1905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35" idx="0"/>
          </p:cNvCxnSpPr>
          <p:nvPr/>
        </p:nvCxnSpPr>
        <p:spPr>
          <a:xfrm flipV="1">
            <a:off x="5078690" y="3003798"/>
            <a:ext cx="0" cy="439170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/>
          <p:cNvSpPr/>
          <p:nvPr/>
        </p:nvSpPr>
        <p:spPr>
          <a:xfrm>
            <a:off x="4763384" y="327108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41" name="타원 40"/>
          <p:cNvSpPr/>
          <p:nvPr/>
        </p:nvSpPr>
        <p:spPr>
          <a:xfrm>
            <a:off x="6732240" y="113892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42" name="직선 연결선 41"/>
          <p:cNvCxnSpPr/>
          <p:nvPr/>
        </p:nvCxnSpPr>
        <p:spPr>
          <a:xfrm>
            <a:off x="6835925" y="164606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997371" y="1089810"/>
            <a:ext cx="1978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‘x’</a:t>
            </a:r>
            <a:r>
              <a:rPr lang="ko-KR" altLang="en-US" sz="1000" dirty="0"/>
              <a:t>를 누르면 삭제 확인 </a:t>
            </a:r>
            <a:r>
              <a:rPr lang="en-US" altLang="ko-KR" sz="1000" dirty="0"/>
              <a:t>confirm</a:t>
            </a:r>
            <a:r>
              <a:rPr lang="ko-KR" altLang="en-US" sz="1000" dirty="0"/>
              <a:t>이</a:t>
            </a:r>
            <a:endParaRPr lang="en-US" altLang="ko-KR" sz="1000" dirty="0"/>
          </a:p>
          <a:p>
            <a:r>
              <a:rPr lang="ko-KR" altLang="en-US" sz="1000" dirty="0"/>
              <a:t>발생</a:t>
            </a:r>
            <a:r>
              <a:rPr lang="en-US" altLang="ko-KR" sz="1000" dirty="0"/>
              <a:t>, </a:t>
            </a:r>
            <a:r>
              <a:rPr lang="ko-KR" altLang="en-US" sz="1000" dirty="0"/>
              <a:t>확인을 누르면 삭제된다</a:t>
            </a:r>
            <a:r>
              <a:rPr lang="en-US" altLang="ko-KR" sz="1000" dirty="0"/>
              <a:t>.</a:t>
            </a:r>
          </a:p>
        </p:txBody>
      </p:sp>
      <p:pic>
        <p:nvPicPr>
          <p:cNvPr id="7171" name="Picture 3" descr="D:\팀 프로젝트 [ACTIVILLAGE]\ppt\구현캡처\상품관리상세\상품게시 확인 알람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" r="35641" b="5364"/>
          <a:stretch/>
        </p:blipFill>
        <p:spPr bwMode="auto">
          <a:xfrm>
            <a:off x="342900" y="3723879"/>
            <a:ext cx="2438400" cy="930671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3" descr="D:\팀 프로젝트 [ACTIVILLAGE]\ppt\구현캡처\상품관리상세\상품게시 확인 알람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15" t="42875" r="2093" b="30974"/>
          <a:stretch/>
        </p:blipFill>
        <p:spPr bwMode="auto">
          <a:xfrm>
            <a:off x="2948765" y="4463006"/>
            <a:ext cx="476502" cy="2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직선 화살표 연결선 45"/>
          <p:cNvCxnSpPr/>
          <p:nvPr/>
        </p:nvCxnSpPr>
        <p:spPr>
          <a:xfrm flipH="1" flipV="1">
            <a:off x="2542666" y="4205027"/>
            <a:ext cx="360040" cy="229883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/>
          <p:cNvSpPr/>
          <p:nvPr/>
        </p:nvSpPr>
        <p:spPr>
          <a:xfrm>
            <a:off x="2842955" y="43199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48" name="타원 47"/>
          <p:cNvSpPr/>
          <p:nvPr/>
        </p:nvSpPr>
        <p:spPr>
          <a:xfrm>
            <a:off x="6732240" y="187699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50" name="TextBox 49"/>
          <p:cNvSpPr txBox="1"/>
          <p:nvPr/>
        </p:nvSpPr>
        <p:spPr>
          <a:xfrm>
            <a:off x="6997371" y="1827875"/>
            <a:ext cx="20585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패키지가 존재하는 상태에서</a:t>
            </a:r>
            <a:endParaRPr lang="en-US" altLang="ko-KR" sz="1000" dirty="0"/>
          </a:p>
          <a:p>
            <a:r>
              <a:rPr lang="en-US" altLang="ko-KR" sz="1000" dirty="0"/>
              <a:t>‘</a:t>
            </a:r>
            <a:r>
              <a:rPr lang="ko-KR" altLang="en-US" sz="1000" dirty="0"/>
              <a:t>상품 게시</a:t>
            </a:r>
            <a:r>
              <a:rPr lang="en-US" altLang="ko-KR" sz="1000" dirty="0"/>
              <a:t>’ </a:t>
            </a:r>
            <a:r>
              <a:rPr lang="ko-KR" altLang="en-US" sz="1000" dirty="0"/>
              <a:t>버튼을 누르면</a:t>
            </a:r>
            <a:endParaRPr lang="en-US" altLang="ko-KR" sz="1000" dirty="0"/>
          </a:p>
          <a:p>
            <a:r>
              <a:rPr lang="ko-KR" altLang="en-US" sz="1000" dirty="0"/>
              <a:t>상품 게시 확인 </a:t>
            </a:r>
            <a:r>
              <a:rPr lang="en-US" altLang="ko-KR" sz="1000" dirty="0"/>
              <a:t>confirm</a:t>
            </a:r>
            <a:r>
              <a:rPr lang="ko-KR" altLang="en-US" sz="1000" dirty="0"/>
              <a:t>이 발생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확인을 누르면 </a:t>
            </a:r>
            <a:r>
              <a:rPr lang="en-US" altLang="ko-KR" sz="1000" dirty="0"/>
              <a:t>DB</a:t>
            </a:r>
            <a:r>
              <a:rPr lang="ko-KR" altLang="en-US" sz="1000" dirty="0"/>
              <a:t>에 저장되어 있는</a:t>
            </a:r>
            <a:endParaRPr lang="en-US" altLang="ko-KR" sz="1000" dirty="0"/>
          </a:p>
          <a:p>
            <a:r>
              <a:rPr lang="ko-KR" altLang="en-US" sz="1000" dirty="0"/>
              <a:t>상품 게시여부가</a:t>
            </a:r>
            <a:r>
              <a:rPr lang="en-US" altLang="ko-KR" sz="1000" dirty="0"/>
              <a:t> ‘Y’</a:t>
            </a:r>
            <a:r>
              <a:rPr lang="ko-KR" altLang="en-US" sz="1000" dirty="0"/>
              <a:t>로 바뀌며</a:t>
            </a:r>
            <a:r>
              <a:rPr lang="en-US" altLang="ko-KR" sz="1000" dirty="0"/>
              <a:t>, </a:t>
            </a:r>
          </a:p>
          <a:p>
            <a:r>
              <a:rPr lang="ko-KR" altLang="en-US" sz="1000" dirty="0"/>
              <a:t>메인 페이지 상품 </a:t>
            </a:r>
            <a:r>
              <a:rPr lang="en-US" altLang="ko-KR" sz="1000" dirty="0"/>
              <a:t>List</a:t>
            </a:r>
            <a:r>
              <a:rPr lang="ko-KR" altLang="en-US" sz="1000" dirty="0"/>
              <a:t>에 노출된다</a:t>
            </a:r>
            <a:r>
              <a:rPr lang="en-US" altLang="ko-KR" sz="1000" dirty="0"/>
              <a:t>.</a:t>
            </a: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964" y="2890262"/>
            <a:ext cx="2348983" cy="905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1" name="직선 연결선 50"/>
          <p:cNvCxnSpPr/>
          <p:nvPr/>
        </p:nvCxnSpPr>
        <p:spPr>
          <a:xfrm>
            <a:off x="6835925" y="39399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30609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마이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–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상품관리 상세 페이지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게시 된 상품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)</a:t>
            </a:r>
            <a:endParaRPr lang="ko-KR" altLang="en-US" sz="1200" dirty="0">
              <a:solidFill>
                <a:srgbClr val="00002F"/>
              </a:solidFill>
              <a:latin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26" name="타원 25"/>
          <p:cNvSpPr/>
          <p:nvPr/>
        </p:nvSpPr>
        <p:spPr>
          <a:xfrm>
            <a:off x="6732240" y="32423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81982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997371" y="275114"/>
            <a:ext cx="2036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게시 된 상품은 수정</a:t>
            </a:r>
            <a:r>
              <a:rPr lang="en-US" altLang="ko-KR" sz="1000" dirty="0"/>
              <a:t>, </a:t>
            </a:r>
            <a:r>
              <a:rPr lang="ko-KR" altLang="en-US" sz="1000" dirty="0"/>
              <a:t>삭제가 불가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상품 내리기를 눌러야 가능하다</a:t>
            </a:r>
            <a:r>
              <a:rPr lang="en-US" altLang="ko-KR" sz="1000" dirty="0"/>
              <a:t>.</a:t>
            </a:r>
          </a:p>
        </p:txBody>
      </p:sp>
      <p:sp>
        <p:nvSpPr>
          <p:cNvPr id="41" name="타원 40"/>
          <p:cNvSpPr/>
          <p:nvPr/>
        </p:nvSpPr>
        <p:spPr>
          <a:xfrm>
            <a:off x="6732240" y="104318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42" name="직선 연결선 41"/>
          <p:cNvCxnSpPr/>
          <p:nvPr/>
        </p:nvCxnSpPr>
        <p:spPr>
          <a:xfrm>
            <a:off x="6835925" y="180507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997371" y="994064"/>
            <a:ext cx="20473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마찬가지로 게시 된 상품은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패키지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등록이 불가</a:t>
            </a:r>
            <a:r>
              <a:rPr lang="ko-KR" altLang="en-US" sz="1000" dirty="0"/>
              <a:t>하도록 입력란을 막음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패키지를 삭제하려고 할 경우</a:t>
            </a:r>
            <a:r>
              <a:rPr lang="en-US" altLang="ko-KR" sz="1000" dirty="0"/>
              <a:t>, </a:t>
            </a:r>
            <a:r>
              <a:rPr lang="ko-KR" altLang="en-US" sz="1000" dirty="0"/>
              <a:t>불가</a:t>
            </a:r>
            <a:endParaRPr lang="en-US" altLang="ko-KR" sz="1000" dirty="0"/>
          </a:p>
          <a:p>
            <a:r>
              <a:rPr lang="en-US" altLang="ko-KR" sz="1000" dirty="0"/>
              <a:t>alert</a:t>
            </a:r>
            <a:r>
              <a:rPr lang="ko-KR" altLang="en-US" sz="1000" dirty="0"/>
              <a:t>창을 띄운다</a:t>
            </a:r>
            <a:r>
              <a:rPr lang="en-US" altLang="ko-KR" sz="1000" dirty="0"/>
              <a:t>.</a:t>
            </a:r>
          </a:p>
        </p:txBody>
      </p:sp>
      <p:pic>
        <p:nvPicPr>
          <p:cNvPr id="8194" name="Picture 2" descr="D:\팀 프로젝트 [ACTIVILLAGE]\ppt\구현캡처\상품관리상세\올린상품 삭제 불가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5" t="5052" b="10434"/>
          <a:stretch/>
        </p:blipFill>
        <p:spPr bwMode="auto">
          <a:xfrm>
            <a:off x="323528" y="812780"/>
            <a:ext cx="3890932" cy="4199031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D:\팀 프로젝트 [ACTIVILLAGE]\ppt\구현캡처\상품관리상세\게시된 상품 패키지 관리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8" t="7468" b="15502"/>
          <a:stretch/>
        </p:blipFill>
        <p:spPr bwMode="auto">
          <a:xfrm>
            <a:off x="3995936" y="1995686"/>
            <a:ext cx="3676031" cy="2763482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타원 28"/>
          <p:cNvSpPr/>
          <p:nvPr/>
        </p:nvSpPr>
        <p:spPr>
          <a:xfrm>
            <a:off x="198003" y="68725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2" name="타원 31"/>
          <p:cNvSpPr/>
          <p:nvPr/>
        </p:nvSpPr>
        <p:spPr>
          <a:xfrm>
            <a:off x="3851920" y="18701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pic>
        <p:nvPicPr>
          <p:cNvPr id="8196" name="Picture 4" descr="D:\팀 프로젝트 [ACTIVILLAGE]\ppt\구현캡처\상품관리상세\게시된 상품 패키지 삭제 불가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" t="3769" r="1105" b="4980"/>
          <a:stretch/>
        </p:blipFill>
        <p:spPr bwMode="auto">
          <a:xfrm>
            <a:off x="6486525" y="3136900"/>
            <a:ext cx="2124075" cy="695325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7273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275150" y="2067694"/>
            <a:ext cx="4502810" cy="1010819"/>
            <a:chOff x="2372509" y="2067694"/>
            <a:chExt cx="4502810" cy="1010819"/>
          </a:xfrm>
        </p:grpSpPr>
        <p:sp>
          <p:nvSpPr>
            <p:cNvPr id="6" name="TextBox 5"/>
            <p:cNvSpPr txBox="1"/>
            <p:nvPr/>
          </p:nvSpPr>
          <p:spPr>
            <a:xfrm>
              <a:off x="2411372" y="2067694"/>
              <a:ext cx="43845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spc="-300" dirty="0">
                  <a:solidFill>
                    <a:srgbClr val="00002F"/>
                  </a:solidFill>
                  <a:latin typeface="한컴 솔잎 M" pitchFamily="18" charset="-127"/>
                  <a:ea typeface="한컴 솔잎 M" pitchFamily="18" charset="-127"/>
                </a:rPr>
                <a:t>상품 목록 및 상세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372509" y="2819547"/>
              <a:ext cx="4502810" cy="258966"/>
            </a:xfrm>
            <a:prstGeom prst="rect">
              <a:avLst/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6986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33"/>
          <a:stretch/>
        </p:blipFill>
        <p:spPr bwMode="auto">
          <a:xfrm>
            <a:off x="3347864" y="1347614"/>
            <a:ext cx="2979257" cy="259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973799" y="543699"/>
            <a:ext cx="1293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사업자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요구사항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개발목적 및 요구사항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0306" y="904141"/>
            <a:ext cx="4801314" cy="339580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1.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메인 페이지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사업자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,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일반 공통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상품명과 지역에 따라 상품 검색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검색된 전체리스트로 이동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상품등록 버튼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사업자로 로그인 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전체상품보기 버튼 클릭 시 전체상품리스트 페이지로 이동		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인기순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구매인기 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판매량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정렬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가격 순 정렬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라디오버튼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지역별 버튼 </a:t>
            </a:r>
          </a:p>
          <a:p>
            <a:pPr>
              <a:spcBef>
                <a:spcPts val="1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버튼 클릭 시 카테고리페이지로 이동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전체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하늘 등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 클릭 시 상세페이지로 이동</a:t>
            </a:r>
          </a:p>
          <a:p>
            <a:pPr>
              <a:spcBef>
                <a:spcPts val="1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 페이지는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10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개씩 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페이징</a:t>
            </a:r>
            <a:endParaRPr lang="ko-KR" altLang="en-US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인기상품 목록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구매 순으로 정렬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클릭 시 상세페이지로 이동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관리자페이지로 가는 관리자 버튼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로그인 버튼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회원가입버튼 클릭 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일반과 사업자버튼이 보인다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마이 페이지 버튼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로그인시 이용가능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공지사항 페이지 버튼</a:t>
            </a: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2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2.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공지사항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사업자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일반 공통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자주하는 질문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환불규정 포함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사이트 이용안내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주의사항 포함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6439" y="534770"/>
            <a:ext cx="249647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90466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11281" y="195486"/>
            <a:ext cx="1890261" cy="1041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</a:t>
            </a:r>
            <a:r>
              <a:rPr lang="en-US" altLang="ko-KR" sz="1100" dirty="0">
                <a:solidFill>
                  <a:prstClr val="black"/>
                </a:solidFill>
              </a:rPr>
              <a:t>list </a:t>
            </a:r>
            <a:r>
              <a:rPr lang="ko-KR" altLang="en-US" sz="1100" dirty="0">
                <a:solidFill>
                  <a:prstClr val="black"/>
                </a:solidFill>
              </a:rPr>
              <a:t>를 전체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하늘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땅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물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카테고리로 나누었다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각 카테고리 클릭 시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해당 카테고리 내용에 맞게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</a:t>
            </a:r>
            <a:r>
              <a:rPr lang="en-US" altLang="ko-KR" sz="1100" dirty="0">
                <a:solidFill>
                  <a:prstClr val="black"/>
                </a:solidFill>
              </a:rPr>
              <a:t>list </a:t>
            </a:r>
            <a:r>
              <a:rPr lang="ko-KR" altLang="en-US" sz="1100" dirty="0">
                <a:solidFill>
                  <a:prstClr val="black"/>
                </a:solidFill>
              </a:rPr>
              <a:t>가 변경된다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660232" y="2324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3476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31" y="843558"/>
            <a:ext cx="3715269" cy="4020112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875713" y="8805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776792" y="91556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6835925" y="2835295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/>
          <p:cNvSpPr/>
          <p:nvPr/>
        </p:nvSpPr>
        <p:spPr>
          <a:xfrm>
            <a:off x="6660232" y="152861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11281" y="1467143"/>
            <a:ext cx="2201244" cy="1236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한 개당 </a:t>
            </a:r>
            <a:r>
              <a:rPr lang="ko-KR" altLang="en-US" sz="1100" dirty="0" err="1">
                <a:solidFill>
                  <a:prstClr val="black"/>
                </a:solidFill>
              </a:rPr>
              <a:t>썸</a:t>
            </a:r>
            <a:r>
              <a:rPr lang="ko-KR" altLang="en-US" sz="1100" dirty="0">
                <a:solidFill>
                  <a:prstClr val="black"/>
                </a:solidFill>
              </a:rPr>
              <a:t> 네일 사진 </a:t>
            </a:r>
            <a:r>
              <a:rPr lang="en-US" altLang="ko-KR" sz="1100" dirty="0">
                <a:solidFill>
                  <a:prstClr val="black"/>
                </a:solidFill>
              </a:rPr>
              <a:t>1</a:t>
            </a:r>
            <a:r>
              <a:rPr lang="ko-KR" altLang="en-US" sz="1100" dirty="0">
                <a:solidFill>
                  <a:prstClr val="black"/>
                </a:solidFill>
              </a:rPr>
              <a:t>장</a:t>
            </a:r>
            <a:r>
              <a:rPr lang="en-US" altLang="ko-KR" sz="1100" dirty="0">
                <a:solidFill>
                  <a:prstClr val="black"/>
                </a:solidFill>
              </a:rPr>
              <a:t>,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이름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상품 가격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상품 평점이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화면에 출력되어 보여진다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 err="1">
                <a:solidFill>
                  <a:prstClr val="black"/>
                </a:solidFill>
              </a:rPr>
              <a:t>썸</a:t>
            </a:r>
            <a:r>
              <a:rPr lang="ko-KR" altLang="en-US" sz="1100" dirty="0">
                <a:solidFill>
                  <a:prstClr val="black"/>
                </a:solidFill>
              </a:rPr>
              <a:t> 네일 사진이나 상품 이름을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클릭하면 해당 상품의 상세 내용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페이지로 이동한다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43" name="타원 42"/>
          <p:cNvSpPr/>
          <p:nvPr/>
        </p:nvSpPr>
        <p:spPr>
          <a:xfrm>
            <a:off x="4153056" y="444395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6660232" y="301629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911281" y="2979311"/>
            <a:ext cx="1627369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한 페이지에 상품 </a:t>
            </a:r>
            <a:r>
              <a:rPr lang="en-US" altLang="ko-KR" sz="1100" dirty="0">
                <a:solidFill>
                  <a:prstClr val="black"/>
                </a:solidFill>
              </a:rPr>
              <a:t>5</a:t>
            </a:r>
            <a:r>
              <a:rPr lang="ko-KR" altLang="en-US" sz="1100" dirty="0">
                <a:solidFill>
                  <a:prstClr val="black"/>
                </a:solidFill>
              </a:rPr>
              <a:t>개씩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 err="1">
                <a:solidFill>
                  <a:prstClr val="black"/>
                </a:solidFill>
              </a:rPr>
              <a:t>페이징</a:t>
            </a:r>
            <a:r>
              <a:rPr lang="ko-KR" altLang="en-US" sz="1100" dirty="0">
                <a:solidFill>
                  <a:prstClr val="black"/>
                </a:solidFill>
              </a:rPr>
              <a:t> 처리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상품 </a:t>
            </a:r>
            <a:r>
              <a:rPr lang="en-US" altLang="ko-KR" sz="1200" dirty="0">
                <a:solidFill>
                  <a:srgbClr val="00002F"/>
                </a:solidFill>
              </a:rPr>
              <a:t>list</a:t>
            </a:r>
            <a:r>
              <a:rPr lang="ko-KR" altLang="en-US" sz="1200" dirty="0">
                <a:solidFill>
                  <a:srgbClr val="00002F"/>
                </a:solidFill>
              </a:rPr>
              <a:t>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</a:rPr>
              <a:t>, </a:t>
            </a:r>
            <a:r>
              <a:rPr lang="ko-KR" altLang="en-US" sz="1200" dirty="0">
                <a:solidFill>
                  <a:srgbClr val="00002F"/>
                </a:solidFill>
              </a:rPr>
              <a:t>사업자</a:t>
            </a:r>
            <a:r>
              <a:rPr lang="en-US" altLang="ko-KR" sz="1200" dirty="0">
                <a:solidFill>
                  <a:srgbClr val="00002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488439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 상세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17" name="타원 16"/>
          <p:cNvSpPr/>
          <p:nvPr/>
        </p:nvSpPr>
        <p:spPr>
          <a:xfrm>
            <a:off x="6732240" y="4190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6835925" y="120272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97371" y="369982"/>
            <a:ext cx="2093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사업자로 로그인 했을 때</a:t>
            </a:r>
            <a:endParaRPr lang="en-US" altLang="ko-KR" sz="1000" dirty="0"/>
          </a:p>
          <a:p>
            <a:r>
              <a:rPr lang="ko-KR" altLang="en-US" sz="1000" dirty="0"/>
              <a:t>상품 상세</a:t>
            </a:r>
            <a:r>
              <a:rPr lang="en-US" altLang="ko-KR" sz="1000" dirty="0"/>
              <a:t> </a:t>
            </a:r>
            <a:r>
              <a:rPr lang="ko-KR" altLang="en-US" sz="1000" dirty="0"/>
              <a:t>페이지 전체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사업자 아이디로는 </a:t>
            </a:r>
            <a:r>
              <a:rPr lang="ko-KR" altLang="en-US" sz="1000" dirty="0" err="1"/>
              <a:t>예약란이</a:t>
            </a:r>
            <a:r>
              <a:rPr lang="ko-KR" altLang="en-US" sz="1000" dirty="0"/>
              <a:t> 보이지</a:t>
            </a:r>
            <a:endParaRPr lang="en-US" altLang="ko-KR" sz="1000" dirty="0"/>
          </a:p>
          <a:p>
            <a:r>
              <a:rPr lang="ko-KR" altLang="en-US" sz="1000" dirty="0"/>
              <a:t>않는다</a:t>
            </a:r>
            <a:r>
              <a:rPr lang="en-US" altLang="ko-KR" sz="1000" dirty="0"/>
              <a:t>.</a:t>
            </a:r>
          </a:p>
        </p:txBody>
      </p:sp>
      <p:sp>
        <p:nvSpPr>
          <p:cNvPr id="20" name="타원 19"/>
          <p:cNvSpPr/>
          <p:nvPr/>
        </p:nvSpPr>
        <p:spPr>
          <a:xfrm>
            <a:off x="6732240" y="14678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35925" y="2115023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997371" y="1418744"/>
            <a:ext cx="1492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사용자로 로그인 했을 때</a:t>
            </a:r>
            <a:endParaRPr lang="en-US" altLang="ko-KR" sz="1000" dirty="0"/>
          </a:p>
          <a:p>
            <a:r>
              <a:rPr lang="ko-KR" altLang="en-US" sz="1000" dirty="0"/>
              <a:t>상품 상세 페이지 전체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예약이 가능하다</a:t>
            </a:r>
            <a:r>
              <a:rPr lang="en-US" altLang="ko-KR" sz="1000" dirty="0"/>
              <a:t>.</a:t>
            </a:r>
          </a:p>
        </p:txBody>
      </p:sp>
      <p:pic>
        <p:nvPicPr>
          <p:cNvPr id="9218" name="Picture 2" descr="D:\팀 프로젝트 [ACTIVILLAGE]\ppt\구현캡처\상품상세\상품상세 페이지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01747"/>
            <a:ext cx="3743639" cy="418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7904" y="783069"/>
            <a:ext cx="2781785" cy="418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타원 32"/>
          <p:cNvSpPr/>
          <p:nvPr/>
        </p:nvSpPr>
        <p:spPr>
          <a:xfrm>
            <a:off x="107504" y="68725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34" name="타원 33"/>
          <p:cNvSpPr/>
          <p:nvPr/>
        </p:nvSpPr>
        <p:spPr>
          <a:xfrm>
            <a:off x="3707904" y="68725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" name="직사각형 1"/>
          <p:cNvSpPr/>
          <p:nvPr/>
        </p:nvSpPr>
        <p:spPr>
          <a:xfrm>
            <a:off x="4139952" y="3219822"/>
            <a:ext cx="1944216" cy="1080120"/>
          </a:xfrm>
          <a:prstGeom prst="rect">
            <a:avLst/>
          </a:prstGeom>
          <a:noFill/>
          <a:ln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78384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 상세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17" name="타원 16"/>
          <p:cNvSpPr/>
          <p:nvPr/>
        </p:nvSpPr>
        <p:spPr>
          <a:xfrm>
            <a:off x="6732240" y="4190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6835925" y="105958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97371" y="369982"/>
            <a:ext cx="22028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부트 </a:t>
            </a:r>
            <a:r>
              <a:rPr lang="ko-KR" altLang="en-US" sz="1000" dirty="0" err="1"/>
              <a:t>스트랩</a:t>
            </a:r>
            <a:r>
              <a:rPr lang="ko-KR" altLang="en-US" sz="1000" dirty="0"/>
              <a:t> </a:t>
            </a:r>
            <a:r>
              <a:rPr lang="en-US" altLang="ko-KR" sz="1000" dirty="0"/>
              <a:t>carousel </a:t>
            </a:r>
            <a:r>
              <a:rPr lang="ko-KR" altLang="en-US" sz="1000" dirty="0"/>
              <a:t>사용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5</a:t>
            </a:r>
            <a:r>
              <a:rPr lang="ko-KR" altLang="en-US" sz="1000" dirty="0"/>
              <a:t>초 마다 사업자가 등록한 </a:t>
            </a:r>
            <a:r>
              <a:rPr lang="en-US" altLang="ko-KR" sz="1000" dirty="0"/>
              <a:t>3</a:t>
            </a:r>
            <a:r>
              <a:rPr lang="ko-KR" altLang="en-US" sz="1000" dirty="0"/>
              <a:t>장의</a:t>
            </a:r>
            <a:endParaRPr lang="en-US" altLang="ko-KR" sz="1000" dirty="0"/>
          </a:p>
          <a:p>
            <a:r>
              <a:rPr lang="ko-KR" altLang="en-US" sz="1000" dirty="0"/>
              <a:t>상품 이미지가 순차 적으로</a:t>
            </a:r>
            <a:r>
              <a:rPr lang="en-US" altLang="ko-KR" sz="1000" dirty="0"/>
              <a:t> </a:t>
            </a:r>
            <a:r>
              <a:rPr lang="ko-KR" altLang="en-US" sz="1000" dirty="0"/>
              <a:t>교체된다</a:t>
            </a:r>
            <a:r>
              <a:rPr lang="en-US" altLang="ko-KR" sz="1000" dirty="0"/>
              <a:t>.</a:t>
            </a:r>
          </a:p>
        </p:txBody>
      </p:sp>
      <p:sp>
        <p:nvSpPr>
          <p:cNvPr id="20" name="타원 19"/>
          <p:cNvSpPr/>
          <p:nvPr/>
        </p:nvSpPr>
        <p:spPr>
          <a:xfrm>
            <a:off x="6732240" y="132472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835925" y="18516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997371" y="1275606"/>
            <a:ext cx="2008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상품 정보를 불러와 등록한 내용을</a:t>
            </a:r>
            <a:endParaRPr lang="en-US" altLang="ko-KR" sz="1000" dirty="0"/>
          </a:p>
          <a:p>
            <a:r>
              <a:rPr lang="ko-KR" altLang="en-US" sz="1000" dirty="0"/>
              <a:t>표시한다</a:t>
            </a:r>
            <a:r>
              <a:rPr lang="en-US" altLang="ko-KR" sz="1000" dirty="0"/>
              <a:t>.</a:t>
            </a:r>
          </a:p>
        </p:txBody>
      </p:sp>
      <p:pic>
        <p:nvPicPr>
          <p:cNvPr id="9218" name="Picture 2" descr="D:\팀 프로젝트 [ACTIVILLAGE]\ppt\구현캡처\상품상세\상품상세 페이지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8" b="20146"/>
          <a:stretch/>
        </p:blipFill>
        <p:spPr bwMode="auto">
          <a:xfrm>
            <a:off x="836050" y="812780"/>
            <a:ext cx="5032093" cy="4224828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타원 32"/>
          <p:cNvSpPr/>
          <p:nvPr/>
        </p:nvSpPr>
        <p:spPr>
          <a:xfrm>
            <a:off x="1403648" y="82681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4" name="타원 23"/>
          <p:cNvSpPr/>
          <p:nvPr/>
        </p:nvSpPr>
        <p:spPr>
          <a:xfrm>
            <a:off x="1403648" y="235572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5" name="타원 24"/>
          <p:cNvSpPr/>
          <p:nvPr/>
        </p:nvSpPr>
        <p:spPr>
          <a:xfrm>
            <a:off x="1403647" y="267677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6" name="타원 25"/>
          <p:cNvSpPr/>
          <p:nvPr/>
        </p:nvSpPr>
        <p:spPr>
          <a:xfrm>
            <a:off x="6732240" y="209978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291142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997371" y="2050670"/>
            <a:ext cx="18886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영업 종료 일이 </a:t>
            </a:r>
            <a:r>
              <a:rPr lang="en-US" altLang="ko-KR" sz="1000" dirty="0"/>
              <a:t>‘9999-09-09’</a:t>
            </a:r>
            <a:r>
              <a:rPr lang="ko-KR" altLang="en-US" sz="1000" dirty="0"/>
              <a:t>일</a:t>
            </a:r>
            <a:endParaRPr lang="en-US" altLang="ko-KR" sz="1000" dirty="0"/>
          </a:p>
          <a:p>
            <a:r>
              <a:rPr lang="ko-KR" altLang="en-US" sz="1000" dirty="0"/>
              <a:t>경우</a:t>
            </a:r>
            <a:r>
              <a:rPr lang="en-US" altLang="ko-KR" sz="1000" dirty="0"/>
              <a:t> </a:t>
            </a:r>
            <a:r>
              <a:rPr lang="ko-KR" altLang="en-US" sz="1000" dirty="0"/>
              <a:t>상시 영업으로 표시하고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그렇지</a:t>
            </a:r>
            <a:r>
              <a:rPr lang="en-US" altLang="ko-KR" sz="1000" dirty="0"/>
              <a:t> </a:t>
            </a:r>
            <a:r>
              <a:rPr lang="ko-KR" altLang="en-US" sz="1000" dirty="0"/>
              <a:t>않을 경우는 시작일과</a:t>
            </a:r>
            <a:endParaRPr lang="en-US" altLang="ko-KR" sz="1000" dirty="0"/>
          </a:p>
          <a:p>
            <a:r>
              <a:rPr lang="ko-KR" altLang="en-US" sz="1000" dirty="0"/>
              <a:t>종료일을</a:t>
            </a:r>
            <a:r>
              <a:rPr lang="en-US" altLang="ko-KR" sz="1000" dirty="0"/>
              <a:t> </a:t>
            </a:r>
            <a:r>
              <a:rPr lang="ko-KR" altLang="en-US" sz="1000" dirty="0"/>
              <a:t>표시한다</a:t>
            </a:r>
            <a:r>
              <a:rPr lang="en-US" altLang="ko-KR" sz="1000" dirty="0"/>
              <a:t>.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2"/>
          <a:stretch/>
        </p:blipFill>
        <p:spPr bwMode="auto">
          <a:xfrm>
            <a:off x="3707904" y="2809923"/>
            <a:ext cx="3024336" cy="1396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654697" y="2692019"/>
            <a:ext cx="1981199" cy="227023"/>
          </a:xfrm>
          <a:prstGeom prst="rect">
            <a:avLst/>
          </a:prstGeom>
          <a:noFill/>
          <a:ln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3206881" y="2927828"/>
            <a:ext cx="501023" cy="147978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79348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 상세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예약하기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17" name="타원 16"/>
          <p:cNvSpPr/>
          <p:nvPr/>
        </p:nvSpPr>
        <p:spPr>
          <a:xfrm>
            <a:off x="6732240" y="4190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6835925" y="192367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97371" y="369982"/>
            <a:ext cx="21771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c:forEach</a:t>
            </a:r>
            <a:r>
              <a:rPr lang="ko-KR" altLang="en-US" sz="1000" dirty="0"/>
              <a:t>로 </a:t>
            </a:r>
            <a:r>
              <a:rPr lang="en-US" altLang="ko-KR" sz="1000" dirty="0"/>
              <a:t>model</a:t>
            </a:r>
            <a:r>
              <a:rPr lang="ko-KR" altLang="en-US" sz="1000" dirty="0"/>
              <a:t>에 저장 된</a:t>
            </a:r>
            <a:endParaRPr lang="en-US" altLang="ko-KR" sz="1000" dirty="0"/>
          </a:p>
          <a:p>
            <a:r>
              <a:rPr lang="ko-KR" altLang="en-US" sz="1000" dirty="0"/>
              <a:t>패키지 목록을 불러 와 </a:t>
            </a:r>
            <a:r>
              <a:rPr lang="en-US" altLang="ko-KR" sz="1000" dirty="0"/>
              <a:t>select</a:t>
            </a:r>
            <a:r>
              <a:rPr lang="ko-KR" altLang="en-US" sz="1000" dirty="0"/>
              <a:t>에 주입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패키지를 선택 해야 예약을</a:t>
            </a:r>
            <a:endParaRPr lang="en-US" altLang="ko-KR" sz="1000" dirty="0"/>
          </a:p>
          <a:p>
            <a:r>
              <a:rPr lang="ko-KR" altLang="en-US" sz="1000" dirty="0"/>
              <a:t>진행할 수 있다</a:t>
            </a:r>
            <a:r>
              <a:rPr lang="en-US" altLang="ko-KR" sz="1000" dirty="0"/>
              <a:t>.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528" y="1046906"/>
            <a:ext cx="5431593" cy="3003968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타원 26"/>
          <p:cNvSpPr/>
          <p:nvPr/>
        </p:nvSpPr>
        <p:spPr>
          <a:xfrm>
            <a:off x="308288" y="20584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312" y="2183993"/>
            <a:ext cx="4717378" cy="25479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32" name="직선 연결선 31"/>
          <p:cNvCxnSpPr/>
          <p:nvPr/>
        </p:nvCxnSpPr>
        <p:spPr>
          <a:xfrm>
            <a:off x="6835925" y="115787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/>
          <p:cNvSpPr/>
          <p:nvPr/>
        </p:nvSpPr>
        <p:spPr>
          <a:xfrm>
            <a:off x="6732240" y="139056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5" name="TextBox 34"/>
          <p:cNvSpPr txBox="1"/>
          <p:nvPr/>
        </p:nvSpPr>
        <p:spPr>
          <a:xfrm>
            <a:off x="6997371" y="1341452"/>
            <a:ext cx="1927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로그인</a:t>
            </a:r>
            <a:r>
              <a:rPr lang="en-US" altLang="ko-KR" sz="1000" dirty="0"/>
              <a:t> </a:t>
            </a:r>
            <a:r>
              <a:rPr lang="ko-KR" altLang="en-US" sz="1000" dirty="0"/>
              <a:t>하지 않았을 경우</a:t>
            </a:r>
            <a:r>
              <a:rPr lang="en-US" altLang="ko-KR" sz="1000" dirty="0"/>
              <a:t>, </a:t>
            </a:r>
            <a:r>
              <a:rPr lang="ko-KR" altLang="en-US" sz="1000" dirty="0"/>
              <a:t>패키지</a:t>
            </a:r>
            <a:endParaRPr lang="en-US" altLang="ko-KR" sz="1000" dirty="0"/>
          </a:p>
          <a:p>
            <a:r>
              <a:rPr lang="ko-KR" altLang="en-US" sz="1000" dirty="0"/>
              <a:t>선택이 불가하다</a:t>
            </a:r>
            <a:r>
              <a:rPr lang="en-US" altLang="ko-KR" sz="1000" dirty="0"/>
              <a:t>.</a:t>
            </a: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296560"/>
            <a:ext cx="3539001" cy="75693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6" name="타원 35"/>
          <p:cNvSpPr/>
          <p:nvPr/>
        </p:nvSpPr>
        <p:spPr>
          <a:xfrm>
            <a:off x="2955832" y="30037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37" name="TextBox 36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21017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3" y="843558"/>
            <a:ext cx="5040560" cy="2759693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 상세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예약하기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17" name="타원 16"/>
          <p:cNvSpPr/>
          <p:nvPr/>
        </p:nvSpPr>
        <p:spPr>
          <a:xfrm>
            <a:off x="6732240" y="4190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TextBox 18"/>
          <p:cNvSpPr txBox="1"/>
          <p:nvPr/>
        </p:nvSpPr>
        <p:spPr>
          <a:xfrm>
            <a:off x="6997371" y="369982"/>
            <a:ext cx="2156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패키지를 선택할 때마다</a:t>
            </a:r>
            <a:endParaRPr lang="en-US" altLang="ko-KR" sz="1000" dirty="0"/>
          </a:p>
          <a:p>
            <a:r>
              <a:rPr lang="en-US" altLang="ko-KR" sz="1000" dirty="0" err="1"/>
              <a:t>getJSON</a:t>
            </a:r>
            <a:r>
              <a:rPr lang="ko-KR" altLang="en-US" sz="1000" dirty="0"/>
              <a:t>으로 데이터를 불러와 표시</a:t>
            </a:r>
            <a:r>
              <a:rPr lang="en-US" altLang="ko-KR" sz="1000" dirty="0"/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179512" y="1840028"/>
            <a:ext cx="232975" cy="232975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32" name="직선 연결선 31"/>
          <p:cNvCxnSpPr/>
          <p:nvPr/>
        </p:nvCxnSpPr>
        <p:spPr>
          <a:xfrm>
            <a:off x="6835925" y="98757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/>
          <p:cNvSpPr/>
          <p:nvPr/>
        </p:nvSpPr>
        <p:spPr>
          <a:xfrm>
            <a:off x="2483768" y="2338775"/>
            <a:ext cx="232975" cy="232975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pic>
        <p:nvPicPr>
          <p:cNvPr id="12292" name="Picture 4" descr="D:\팀 프로젝트 [ACTIVILLAGE]\ppt\구현캡처\예약\기간 외 날짜 선택 불가능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3723878"/>
            <a:ext cx="3483814" cy="1258044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/>
          <p:cNvSpPr/>
          <p:nvPr/>
        </p:nvSpPr>
        <p:spPr>
          <a:xfrm>
            <a:off x="2138968" y="3875514"/>
            <a:ext cx="232975" cy="232975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974" y="915566"/>
            <a:ext cx="2777862" cy="33123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타원 23"/>
          <p:cNvSpPr/>
          <p:nvPr/>
        </p:nvSpPr>
        <p:spPr>
          <a:xfrm>
            <a:off x="6732240" y="126033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5" name="TextBox 24"/>
          <p:cNvSpPr txBox="1"/>
          <p:nvPr/>
        </p:nvSpPr>
        <p:spPr>
          <a:xfrm>
            <a:off x="6997371" y="1211218"/>
            <a:ext cx="19271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예약 날짜 선택 시</a:t>
            </a:r>
            <a:r>
              <a:rPr lang="en-US" altLang="ko-KR" sz="1000" dirty="0"/>
              <a:t>,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현재 날짜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이전 날짜는 선택 불가</a:t>
            </a:r>
            <a:r>
              <a:rPr lang="ko-KR" altLang="en-US" sz="1000" dirty="0"/>
              <a:t>하게 막음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날짜 </a:t>
            </a:r>
            <a:r>
              <a:rPr lang="ko-KR" altLang="en-US" sz="1000" dirty="0" err="1"/>
              <a:t>선택란은</a:t>
            </a:r>
            <a:r>
              <a:rPr lang="ko-KR" altLang="en-US" sz="1000" dirty="0"/>
              <a:t>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패키지를 선택할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때마다 초기화</a:t>
            </a:r>
            <a:r>
              <a:rPr lang="ko-KR" altLang="en-US" sz="1000" dirty="0"/>
              <a:t> 된다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날짜를 선택해야 수량 입력 가능</a:t>
            </a:r>
            <a:r>
              <a:rPr lang="en-US" altLang="ko-KR" sz="1000" dirty="0"/>
              <a:t>.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6835925" y="235572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6732240" y="260770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9" name="TextBox 28"/>
          <p:cNvSpPr txBox="1"/>
          <p:nvPr/>
        </p:nvSpPr>
        <p:spPr>
          <a:xfrm>
            <a:off x="6997371" y="2558590"/>
            <a:ext cx="20088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기간이 정해진 상품일 경우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정해진 기간 밖으로는 날짜 선택이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불가</a:t>
            </a:r>
            <a:r>
              <a:rPr lang="ko-KR" altLang="en-US" sz="1000" dirty="0"/>
              <a:t>하다</a:t>
            </a:r>
            <a:r>
              <a:rPr lang="en-US" altLang="ko-KR" sz="1000" dirty="0"/>
              <a:t>.</a:t>
            </a:r>
          </a:p>
        </p:txBody>
      </p:sp>
      <p:cxnSp>
        <p:nvCxnSpPr>
          <p:cNvPr id="30" name="직선 연결선 29"/>
          <p:cNvCxnSpPr/>
          <p:nvPr/>
        </p:nvCxnSpPr>
        <p:spPr>
          <a:xfrm>
            <a:off x="6835925" y="32918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99690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796" y="1107770"/>
            <a:ext cx="4216203" cy="2361792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 상세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예약하기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17" name="타원 16"/>
          <p:cNvSpPr/>
          <p:nvPr/>
        </p:nvSpPr>
        <p:spPr>
          <a:xfrm>
            <a:off x="6732240" y="4190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TextBox 18"/>
          <p:cNvSpPr txBox="1"/>
          <p:nvPr/>
        </p:nvSpPr>
        <p:spPr>
          <a:xfrm>
            <a:off x="6948264" y="369982"/>
            <a:ext cx="22333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날짜 선택 시</a:t>
            </a:r>
            <a:r>
              <a:rPr lang="en-US" altLang="ko-KR" sz="1000" dirty="0"/>
              <a:t>, </a:t>
            </a:r>
            <a:r>
              <a:rPr lang="ko-KR" altLang="en-US" sz="1000" dirty="0"/>
              <a:t>사업자가 등록한</a:t>
            </a:r>
            <a:endParaRPr lang="en-US" altLang="ko-KR" sz="1000" dirty="0"/>
          </a:p>
          <a:p>
            <a:r>
              <a:rPr lang="ko-KR" altLang="en-US" sz="1000" dirty="0"/>
              <a:t>일일 남은 수량이 표시 되며</a:t>
            </a:r>
            <a:endParaRPr lang="en-US" altLang="ko-KR" sz="1000" dirty="0"/>
          </a:p>
          <a:p>
            <a:r>
              <a:rPr lang="ko-KR" altLang="en-US" sz="1000" dirty="0"/>
              <a:t>수량 선택 입력이 가능해진다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남은 수량은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날짜를 선택할 때</a:t>
            </a:r>
            <a:r>
              <a:rPr lang="ko-KR" altLang="en-US" sz="1000" dirty="0"/>
              <a:t>마다</a:t>
            </a:r>
            <a:endParaRPr lang="en-US" altLang="ko-KR" sz="1000" dirty="0"/>
          </a:p>
          <a:p>
            <a:r>
              <a:rPr lang="ko-KR" altLang="en-US" sz="1000" dirty="0"/>
              <a:t>해당 날짜의 예약 수를 </a:t>
            </a:r>
            <a:r>
              <a:rPr lang="en-US" altLang="ko-KR" sz="1000" dirty="0" err="1"/>
              <a:t>ajax</a:t>
            </a:r>
            <a:r>
              <a:rPr lang="ko-KR" altLang="en-US" sz="1000" dirty="0"/>
              <a:t>로 불러와</a:t>
            </a:r>
            <a:endParaRPr lang="en-US" altLang="ko-KR" sz="1000" dirty="0"/>
          </a:p>
          <a:p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등록 된 수량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) – (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해당 날짜의 예약 수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r>
              <a:rPr lang="ko-KR" altLang="en-US" sz="1000" dirty="0" err="1"/>
              <a:t>로</a:t>
            </a:r>
            <a:r>
              <a:rPr lang="ko-KR" altLang="en-US" sz="1000" dirty="0"/>
              <a:t> 계산해 표시한다</a:t>
            </a:r>
            <a:r>
              <a:rPr lang="en-US" altLang="ko-KR" sz="1000" dirty="0"/>
              <a:t>.</a:t>
            </a:r>
          </a:p>
        </p:txBody>
      </p:sp>
      <p:sp>
        <p:nvSpPr>
          <p:cNvPr id="21" name="타원 20"/>
          <p:cNvSpPr/>
          <p:nvPr/>
        </p:nvSpPr>
        <p:spPr>
          <a:xfrm>
            <a:off x="164271" y="26094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74" b="38884"/>
          <a:stretch/>
        </p:blipFill>
        <p:spPr bwMode="auto">
          <a:xfrm>
            <a:off x="4591608" y="1974520"/>
            <a:ext cx="3400009" cy="267249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608" y="1110424"/>
            <a:ext cx="2103637" cy="8342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95" y="3586605"/>
            <a:ext cx="4216204" cy="106040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85812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904" y="1203598"/>
            <a:ext cx="5644338" cy="3170843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상품 상세 페이지 </a:t>
            </a:r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예약하기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17" name="타원 16"/>
          <p:cNvSpPr/>
          <p:nvPr/>
        </p:nvSpPr>
        <p:spPr>
          <a:xfrm>
            <a:off x="6732240" y="2765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9" name="TextBox 18"/>
          <p:cNvSpPr txBox="1"/>
          <p:nvPr/>
        </p:nvSpPr>
        <p:spPr>
          <a:xfrm>
            <a:off x="6948264" y="227424"/>
            <a:ext cx="16129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수량 선택은 남은 수량보다</a:t>
            </a:r>
            <a:endParaRPr lang="en-US" altLang="ko-KR" sz="1000" dirty="0"/>
          </a:p>
          <a:p>
            <a:r>
              <a:rPr lang="ko-KR" altLang="en-US" sz="1000" dirty="0"/>
              <a:t>큰 수 입력 불가</a:t>
            </a:r>
            <a:r>
              <a:rPr lang="en-US" altLang="ko-KR" sz="1000" dirty="0"/>
              <a:t>.</a:t>
            </a:r>
          </a:p>
        </p:txBody>
      </p:sp>
      <p:sp>
        <p:nvSpPr>
          <p:cNvPr id="21" name="타원 20"/>
          <p:cNvSpPr/>
          <p:nvPr/>
        </p:nvSpPr>
        <p:spPr>
          <a:xfrm>
            <a:off x="3081356" y="334800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13" name="타원 12"/>
          <p:cNvSpPr/>
          <p:nvPr/>
        </p:nvSpPr>
        <p:spPr>
          <a:xfrm>
            <a:off x="323528" y="372387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14" name="타원 13"/>
          <p:cNvSpPr/>
          <p:nvPr/>
        </p:nvSpPr>
        <p:spPr>
          <a:xfrm>
            <a:off x="4723636" y="374673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6835925" y="7410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3" t="60465" b="13399"/>
          <a:stretch/>
        </p:blipFill>
        <p:spPr bwMode="auto">
          <a:xfrm>
            <a:off x="237928" y="2647986"/>
            <a:ext cx="2664778" cy="898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타원 17"/>
          <p:cNvSpPr/>
          <p:nvPr/>
        </p:nvSpPr>
        <p:spPr>
          <a:xfrm>
            <a:off x="6732240" y="17590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0" name="TextBox 19"/>
          <p:cNvSpPr txBox="1"/>
          <p:nvPr/>
        </p:nvSpPr>
        <p:spPr>
          <a:xfrm>
            <a:off x="6948264" y="1709976"/>
            <a:ext cx="212910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수량을 입력하고 확인 버튼을 누르면</a:t>
            </a:r>
            <a:endParaRPr lang="en-US" altLang="ko-KR" sz="1000" dirty="0"/>
          </a:p>
          <a:p>
            <a:r>
              <a:rPr lang="ko-KR" altLang="en-US" sz="1000" dirty="0"/>
              <a:t>모든 선택</a:t>
            </a:r>
            <a:r>
              <a:rPr lang="en-US" altLang="ko-KR" sz="1000" dirty="0"/>
              <a:t>, </a:t>
            </a:r>
            <a:r>
              <a:rPr lang="ko-KR" altLang="en-US" sz="1000" dirty="0"/>
              <a:t>입력 창이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수정불가 </a:t>
            </a:r>
            <a:r>
              <a:rPr lang="ko-KR" altLang="en-US" sz="1000" dirty="0"/>
              <a:t>처리</a:t>
            </a:r>
            <a:endParaRPr lang="en-US" altLang="ko-KR" sz="1000" dirty="0"/>
          </a:p>
          <a:p>
            <a:r>
              <a:rPr lang="ko-KR" altLang="en-US" sz="1000" dirty="0"/>
              <a:t>되며</a:t>
            </a:r>
            <a:r>
              <a:rPr lang="en-US" altLang="ko-KR" sz="1000" dirty="0"/>
              <a:t>,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선택한 수량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x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패키지 가격</a:t>
            </a:r>
            <a:r>
              <a:rPr lang="ko-KR" altLang="en-US" sz="1000" dirty="0"/>
              <a:t>을</a:t>
            </a:r>
            <a:endParaRPr lang="en-US" altLang="ko-KR" sz="1000" dirty="0"/>
          </a:p>
          <a:p>
            <a:r>
              <a:rPr lang="ko-KR" altLang="en-US" sz="1000" dirty="0"/>
              <a:t>계산 한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총 결제 값이 표시</a:t>
            </a:r>
            <a:r>
              <a:rPr lang="ko-KR" altLang="en-US" sz="1000" dirty="0"/>
              <a:t>된다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6835925" y="248450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6732240" y="265477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24" name="TextBox 23"/>
          <p:cNvSpPr txBox="1"/>
          <p:nvPr/>
        </p:nvSpPr>
        <p:spPr>
          <a:xfrm>
            <a:off x="6948264" y="2605658"/>
            <a:ext cx="20505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확인 버튼을 누르면 잠겨있던</a:t>
            </a:r>
            <a:endParaRPr lang="en-US" altLang="ko-KR" sz="1000" dirty="0"/>
          </a:p>
          <a:p>
            <a:r>
              <a:rPr lang="ko-KR" altLang="en-US" sz="1000" dirty="0"/>
              <a:t>결제하기</a:t>
            </a:r>
            <a:r>
              <a:rPr lang="en-US" altLang="ko-KR" sz="1000" dirty="0"/>
              <a:t>, </a:t>
            </a:r>
            <a:r>
              <a:rPr lang="ko-KR" altLang="en-US" sz="1000" dirty="0"/>
              <a:t>취소 버튼이 활성화된다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취소 시 모든 선택</a:t>
            </a:r>
            <a:r>
              <a:rPr lang="en-US" altLang="ko-KR" sz="1000" dirty="0"/>
              <a:t>, </a:t>
            </a:r>
            <a:r>
              <a:rPr lang="ko-KR" altLang="en-US" sz="1000" dirty="0"/>
              <a:t>입력 창이</a:t>
            </a:r>
            <a:r>
              <a:rPr lang="en-US" altLang="ko-KR" sz="1000" dirty="0"/>
              <a:t> </a:t>
            </a:r>
            <a:r>
              <a:rPr lang="ko-KR" altLang="en-US" sz="1000" dirty="0"/>
              <a:t>다시</a:t>
            </a:r>
            <a:endParaRPr lang="en-US" altLang="ko-KR" sz="1000" dirty="0"/>
          </a:p>
          <a:p>
            <a:r>
              <a:rPr lang="ko-KR" altLang="en-US" sz="1000" dirty="0"/>
              <a:t>활성화 되며 결제하기</a:t>
            </a:r>
            <a:r>
              <a:rPr lang="en-US" altLang="ko-KR" sz="1000" dirty="0"/>
              <a:t>, </a:t>
            </a:r>
            <a:r>
              <a:rPr lang="ko-KR" altLang="en-US" sz="1000" dirty="0"/>
              <a:t>취소 버튼은</a:t>
            </a:r>
            <a:endParaRPr lang="en-US" altLang="ko-KR" sz="1000" dirty="0"/>
          </a:p>
          <a:p>
            <a:r>
              <a:rPr lang="ko-KR" altLang="en-US" sz="1000" dirty="0"/>
              <a:t>비활성화 된다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결제하기를 누르면 결제 페이지로</a:t>
            </a:r>
            <a:endParaRPr lang="en-US" altLang="ko-KR" sz="1000" dirty="0"/>
          </a:p>
          <a:p>
            <a:r>
              <a:rPr lang="ko-KR" altLang="en-US" sz="1000" dirty="0"/>
              <a:t>이동한다</a:t>
            </a:r>
            <a:r>
              <a:rPr lang="en-US" altLang="ko-KR" sz="1000" dirty="0"/>
              <a:t>.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" b="2788"/>
          <a:stretch/>
        </p:blipFill>
        <p:spPr bwMode="auto">
          <a:xfrm>
            <a:off x="3295649" y="1189525"/>
            <a:ext cx="3130067" cy="9178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타원 25"/>
          <p:cNvSpPr/>
          <p:nvPr/>
        </p:nvSpPr>
        <p:spPr>
          <a:xfrm>
            <a:off x="3131840" y="10639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7" name="타원 26"/>
          <p:cNvSpPr/>
          <p:nvPr/>
        </p:nvSpPr>
        <p:spPr>
          <a:xfrm>
            <a:off x="6732240" y="94944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8" name="TextBox 27"/>
          <p:cNvSpPr txBox="1"/>
          <p:nvPr/>
        </p:nvSpPr>
        <p:spPr>
          <a:xfrm>
            <a:off x="6948264" y="900326"/>
            <a:ext cx="17572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수량 입력란이 공란일 때</a:t>
            </a:r>
            <a:endParaRPr lang="en-US" altLang="ko-KR" sz="1000" dirty="0"/>
          </a:p>
          <a:p>
            <a:r>
              <a:rPr lang="ko-KR" altLang="en-US" sz="1000" dirty="0"/>
              <a:t>확인 버튼을 누르면 </a:t>
            </a:r>
            <a:r>
              <a:rPr lang="en-US" altLang="ko-KR" sz="1000" dirty="0"/>
              <a:t>alert</a:t>
            </a:r>
            <a:r>
              <a:rPr lang="ko-KR" altLang="en-US" sz="1000" dirty="0"/>
              <a:t>창이</a:t>
            </a:r>
            <a:endParaRPr lang="en-US" altLang="ko-KR" sz="1000" dirty="0"/>
          </a:p>
          <a:p>
            <a:r>
              <a:rPr lang="ko-KR" altLang="en-US" sz="1000" dirty="0"/>
              <a:t>발생하며 처리 하지 않는다</a:t>
            </a:r>
            <a:r>
              <a:rPr lang="en-US" altLang="ko-KR" sz="1000" dirty="0"/>
              <a:t>.</a:t>
            </a: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56363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 flipV="1">
            <a:off x="4283968" y="1995686"/>
            <a:ext cx="117257" cy="1528966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 flipV="1">
            <a:off x="2902706" y="3207021"/>
            <a:ext cx="285975" cy="252674"/>
          </a:xfrm>
          <a:prstGeom prst="straightConnector1">
            <a:avLst/>
          </a:prstGeom>
          <a:ln w="19050">
            <a:solidFill>
              <a:srgbClr val="000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6835925" y="416354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3499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결제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30" name="타원 29"/>
          <p:cNvSpPr/>
          <p:nvPr/>
        </p:nvSpPr>
        <p:spPr>
          <a:xfrm>
            <a:off x="6732240" y="4190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33" name="직선 연결선 32"/>
          <p:cNvCxnSpPr/>
          <p:nvPr/>
        </p:nvCxnSpPr>
        <p:spPr>
          <a:xfrm>
            <a:off x="6835925" y="11315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997371" y="369982"/>
            <a:ext cx="21900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request.getParameter</a:t>
            </a:r>
            <a:r>
              <a:rPr lang="ko-KR" altLang="en-US" sz="1000" dirty="0"/>
              <a:t>를 사용해</a:t>
            </a:r>
            <a:endParaRPr lang="en-US" altLang="ko-KR" sz="1000" dirty="0"/>
          </a:p>
          <a:p>
            <a:r>
              <a:rPr lang="ko-KR" altLang="en-US" sz="1000" dirty="0"/>
              <a:t>사용자가 선택한 결제 내역을</a:t>
            </a:r>
            <a:endParaRPr lang="en-US" altLang="ko-KR" sz="1000" dirty="0"/>
          </a:p>
          <a:p>
            <a:r>
              <a:rPr lang="ko-KR" altLang="en-US" sz="1000" dirty="0"/>
              <a:t>표시하고</a:t>
            </a:r>
            <a:r>
              <a:rPr lang="en-US" altLang="ko-KR" sz="1000" dirty="0"/>
              <a:t>, session</a:t>
            </a:r>
            <a:r>
              <a:rPr lang="ko-KR" altLang="en-US" sz="1000" dirty="0"/>
              <a:t>에서 사용자 정보를</a:t>
            </a:r>
            <a:endParaRPr lang="en-US" altLang="ko-KR" sz="1000" dirty="0"/>
          </a:p>
          <a:p>
            <a:r>
              <a:rPr lang="ko-KR" altLang="en-US" sz="1000" dirty="0"/>
              <a:t>받아와 함께 표시한다</a:t>
            </a:r>
            <a:r>
              <a:rPr lang="en-US" altLang="ko-KR" sz="1000" dirty="0"/>
              <a:t>.</a:t>
            </a:r>
          </a:p>
        </p:txBody>
      </p:sp>
      <p:sp>
        <p:nvSpPr>
          <p:cNvPr id="36" name="타원 35"/>
          <p:cNvSpPr/>
          <p:nvPr/>
        </p:nvSpPr>
        <p:spPr>
          <a:xfrm>
            <a:off x="6732240" y="132472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195758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997371" y="1275606"/>
            <a:ext cx="20088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동의 체크박스를 체크하지 않고</a:t>
            </a:r>
            <a:endParaRPr lang="en-US" altLang="ko-KR" sz="1000" dirty="0"/>
          </a:p>
          <a:p>
            <a:r>
              <a:rPr lang="ko-KR" altLang="en-US" sz="1000" dirty="0"/>
              <a:t>카드 결제 버튼을 누르면 처리하지</a:t>
            </a:r>
            <a:endParaRPr lang="en-US" altLang="ko-KR" sz="1000" dirty="0"/>
          </a:p>
          <a:p>
            <a:r>
              <a:rPr lang="ko-KR" altLang="en-US" sz="1000" dirty="0"/>
              <a:t>않고 </a:t>
            </a:r>
            <a:r>
              <a:rPr lang="en-US" altLang="ko-KR" sz="1000" dirty="0"/>
              <a:t>alert</a:t>
            </a:r>
            <a:r>
              <a:rPr lang="ko-KR" altLang="en-US" sz="1000" dirty="0"/>
              <a:t>창이 발생한다</a:t>
            </a:r>
            <a:r>
              <a:rPr lang="en-US" altLang="ko-KR" sz="1000" dirty="0"/>
              <a:t>.</a:t>
            </a:r>
          </a:p>
        </p:txBody>
      </p:sp>
      <p:pic>
        <p:nvPicPr>
          <p:cNvPr id="15362" name="Picture 2" descr="D:\팀 프로젝트 [ACTIVILLAGE]\ppt\구현캡처\예약\결제화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14" y="1077778"/>
            <a:ext cx="5733963" cy="3200148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/>
          <p:cNvSpPr/>
          <p:nvPr/>
        </p:nvSpPr>
        <p:spPr>
          <a:xfrm>
            <a:off x="838092" y="160254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pic>
        <p:nvPicPr>
          <p:cNvPr id="15363" name="Picture 3" descr="D:\팀 프로젝트 [ACTIVILLAGE]\ppt\구현캡처\예약\동의 알람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" t="2412" r="1958" b="3996"/>
          <a:stretch/>
        </p:blipFill>
        <p:spPr bwMode="auto">
          <a:xfrm>
            <a:off x="3753255" y="2516981"/>
            <a:ext cx="2303834" cy="669132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타원 39"/>
          <p:cNvSpPr/>
          <p:nvPr/>
        </p:nvSpPr>
        <p:spPr>
          <a:xfrm>
            <a:off x="3995936" y="306058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41" name="타원 40"/>
          <p:cNvSpPr/>
          <p:nvPr/>
        </p:nvSpPr>
        <p:spPr>
          <a:xfrm>
            <a:off x="2855390" y="339431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42" name="타원 41"/>
          <p:cNvSpPr/>
          <p:nvPr/>
        </p:nvSpPr>
        <p:spPr>
          <a:xfrm>
            <a:off x="6732240" y="218901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43" name="직선 연결선 42"/>
          <p:cNvCxnSpPr/>
          <p:nvPr/>
        </p:nvCxnSpPr>
        <p:spPr>
          <a:xfrm>
            <a:off x="6835925" y="271576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997371" y="2139898"/>
            <a:ext cx="16129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취소를 누르면 해당 상품의</a:t>
            </a:r>
            <a:endParaRPr lang="en-US" altLang="ko-KR" sz="1000" dirty="0"/>
          </a:p>
          <a:p>
            <a:r>
              <a:rPr lang="ko-KR" altLang="en-US" sz="1000" dirty="0"/>
              <a:t>상세 페이지로 돌아간다</a:t>
            </a:r>
            <a:r>
              <a:rPr lang="en-US" altLang="ko-KR" sz="1000" dirty="0"/>
              <a:t>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6315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결제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sp>
        <p:nvSpPr>
          <p:cNvPr id="30" name="타원 29"/>
          <p:cNvSpPr/>
          <p:nvPr/>
        </p:nvSpPr>
        <p:spPr>
          <a:xfrm>
            <a:off x="6732240" y="24460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33" name="직선 연결선 32"/>
          <p:cNvCxnSpPr/>
          <p:nvPr/>
        </p:nvCxnSpPr>
        <p:spPr>
          <a:xfrm>
            <a:off x="6835925" y="95709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997371" y="195486"/>
            <a:ext cx="2073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카드결제 버튼을 누르면</a:t>
            </a:r>
            <a:endParaRPr lang="en-US" altLang="ko-KR" sz="1000" dirty="0"/>
          </a:p>
          <a:p>
            <a:r>
              <a:rPr lang="ko-KR" altLang="en-US" sz="1000" dirty="0"/>
              <a:t>결제 정보 확인 영역이 </a:t>
            </a:r>
            <a:r>
              <a:rPr lang="en-US" altLang="ko-KR" sz="1000" dirty="0"/>
              <a:t>.hide();</a:t>
            </a:r>
            <a:r>
              <a:rPr lang="ko-KR" altLang="en-US" sz="1000" dirty="0"/>
              <a:t>되고</a:t>
            </a:r>
            <a:endParaRPr lang="en-US" altLang="ko-KR" sz="1000" dirty="0"/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숨겨져 있던 카드 결제 영역이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.show();</a:t>
            </a:r>
            <a:r>
              <a:rPr lang="ko-KR" altLang="en-US" sz="1000" dirty="0"/>
              <a:t>되어 나타난다</a:t>
            </a:r>
            <a:r>
              <a:rPr lang="en-US" altLang="ko-KR" sz="1000" dirty="0"/>
              <a:t>.</a:t>
            </a:r>
          </a:p>
        </p:txBody>
      </p:sp>
      <p:sp>
        <p:nvSpPr>
          <p:cNvPr id="36" name="타원 35"/>
          <p:cNvSpPr/>
          <p:nvPr/>
        </p:nvSpPr>
        <p:spPr>
          <a:xfrm>
            <a:off x="6732240" y="108244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146534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997371" y="1093804"/>
            <a:ext cx="821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카드사 종류</a:t>
            </a:r>
            <a:endParaRPr lang="en-US" altLang="ko-KR" sz="10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117" y="939934"/>
            <a:ext cx="5753067" cy="3712224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타원 41"/>
          <p:cNvSpPr/>
          <p:nvPr/>
        </p:nvSpPr>
        <p:spPr>
          <a:xfrm>
            <a:off x="6732240" y="162799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43" name="직선 연결선 42"/>
          <p:cNvCxnSpPr/>
          <p:nvPr/>
        </p:nvCxnSpPr>
        <p:spPr>
          <a:xfrm>
            <a:off x="6876496" y="25488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997371" y="1578878"/>
            <a:ext cx="192713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모든 입력란은 숫자만 입력 가능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카드번호는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16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자리 제한</a:t>
            </a:r>
            <a:r>
              <a:rPr lang="en-US" altLang="ko-KR" sz="1000" dirty="0"/>
              <a:t>,</a:t>
            </a:r>
          </a:p>
          <a:p>
            <a:r>
              <a:rPr lang="en-US" altLang="ko-KR" sz="1000" dirty="0"/>
              <a:t>CVC</a:t>
            </a:r>
            <a:r>
              <a:rPr lang="ko-KR" altLang="en-US" sz="1000" dirty="0"/>
              <a:t>번호는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3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자리 제한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비밀번호는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4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자리 제한</a:t>
            </a:r>
            <a:r>
              <a:rPr lang="ko-KR" altLang="en-US" sz="1000" dirty="0"/>
              <a:t>을</a:t>
            </a:r>
            <a:endParaRPr lang="en-US" altLang="ko-KR" sz="1000" dirty="0"/>
          </a:p>
          <a:p>
            <a:r>
              <a:rPr lang="en-US" altLang="ko-KR" sz="1000" dirty="0" err="1"/>
              <a:t>maxlength</a:t>
            </a:r>
            <a:r>
              <a:rPr lang="ko-KR" altLang="en-US" sz="1000" dirty="0"/>
              <a:t>를 사용해 걸었다</a:t>
            </a:r>
            <a:r>
              <a:rPr lang="en-US" altLang="ko-KR" sz="1000" dirty="0"/>
              <a:t>.</a:t>
            </a:r>
          </a:p>
        </p:txBody>
      </p:sp>
      <p:sp>
        <p:nvSpPr>
          <p:cNvPr id="20" name="타원 19"/>
          <p:cNvSpPr/>
          <p:nvPr/>
        </p:nvSpPr>
        <p:spPr>
          <a:xfrm>
            <a:off x="710526" y="11991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pic>
        <p:nvPicPr>
          <p:cNvPr id="16386" name="Picture 2" descr="D:\팀 프로젝트 [ACTIVILLAGE]\ppt\구현캡처\예약\카드사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365674"/>
            <a:ext cx="1440160" cy="1000883"/>
          </a:xfrm>
          <a:prstGeom prst="rect">
            <a:avLst/>
          </a:prstGeom>
          <a:noFill/>
          <a:ln>
            <a:solidFill>
              <a:srgbClr val="0000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/>
          <p:cNvSpPr/>
          <p:nvPr/>
        </p:nvSpPr>
        <p:spPr>
          <a:xfrm>
            <a:off x="3781811" y="126590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23" name="타원 22"/>
          <p:cNvSpPr/>
          <p:nvPr/>
        </p:nvSpPr>
        <p:spPr>
          <a:xfrm>
            <a:off x="820914" y="18287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24" name="타원 23"/>
          <p:cNvSpPr/>
          <p:nvPr/>
        </p:nvSpPr>
        <p:spPr>
          <a:xfrm>
            <a:off x="2811976" y="393990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25" name="타원 24"/>
          <p:cNvSpPr/>
          <p:nvPr/>
        </p:nvSpPr>
        <p:spPr>
          <a:xfrm>
            <a:off x="6732240" y="274983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27" name="TextBox 26"/>
          <p:cNvSpPr txBox="1"/>
          <p:nvPr/>
        </p:nvSpPr>
        <p:spPr>
          <a:xfrm>
            <a:off x="6997371" y="2700722"/>
            <a:ext cx="2167581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입력란 중 하나라도 공란이 있거나</a:t>
            </a:r>
            <a:r>
              <a:rPr lang="en-US" altLang="ko-KR" sz="1000" dirty="0"/>
              <a:t>,</a:t>
            </a:r>
          </a:p>
          <a:p>
            <a:r>
              <a:rPr lang="ko-KR" altLang="en-US" sz="1000" dirty="0"/>
              <a:t>약관에 동의 하지 않으면 처리 하지</a:t>
            </a:r>
            <a:endParaRPr lang="en-US" altLang="ko-KR" sz="1000" dirty="0"/>
          </a:p>
          <a:p>
            <a:r>
              <a:rPr lang="ko-KR" altLang="en-US" sz="1000" dirty="0"/>
              <a:t>않고 </a:t>
            </a:r>
            <a:r>
              <a:rPr lang="en-US" altLang="ko-KR" sz="1000" dirty="0"/>
              <a:t>alert</a:t>
            </a:r>
            <a:r>
              <a:rPr lang="ko-KR" altLang="en-US" sz="1000" dirty="0"/>
              <a:t>창을 띄운다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결제 버튼 클릭 시 </a:t>
            </a:r>
            <a:r>
              <a:rPr lang="en-US" altLang="ko-KR" sz="1000" dirty="0"/>
              <a:t>DB </a:t>
            </a:r>
            <a:r>
              <a:rPr lang="ko-KR" altLang="en-US" sz="1000" dirty="0"/>
              <a:t>결제 테이블에</a:t>
            </a:r>
            <a:endParaRPr lang="en-US" altLang="ko-KR" sz="1000" dirty="0"/>
          </a:p>
          <a:p>
            <a:r>
              <a:rPr lang="ko-KR" altLang="en-US" sz="1000" dirty="0"/>
              <a:t>정보가 저장되며</a:t>
            </a:r>
            <a:r>
              <a:rPr lang="en-US" altLang="ko-KR" sz="1000" dirty="0"/>
              <a:t>,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결제 완료 페이지로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이동</a:t>
            </a:r>
            <a:r>
              <a:rPr lang="ko-KR" altLang="en-US" sz="1000" dirty="0"/>
              <a:t>한다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이전 버튼 클릭 시</a:t>
            </a:r>
            <a:r>
              <a:rPr lang="en-US" altLang="ko-KR" sz="1000" dirty="0"/>
              <a:t>, </a:t>
            </a:r>
            <a:r>
              <a:rPr lang="ko-KR" altLang="en-US" sz="1000" dirty="0"/>
              <a:t>카드 결제 영역이</a:t>
            </a:r>
            <a:endParaRPr lang="en-US" altLang="ko-KR" sz="1000" dirty="0"/>
          </a:p>
          <a:p>
            <a:r>
              <a:rPr lang="en-US" altLang="ko-KR" sz="1000" dirty="0"/>
              <a:t>.hide(); </a:t>
            </a:r>
            <a:r>
              <a:rPr lang="ko-KR" altLang="en-US" sz="1000" dirty="0"/>
              <a:t>되고 </a:t>
            </a:r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결제 정보 확인 영역이</a:t>
            </a:r>
            <a:endParaRPr lang="en-US" altLang="ko-KR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accent1">
                    <a:lumMod val="75000"/>
                  </a:schemeClr>
                </a:solidFill>
              </a:rPr>
              <a:t>다시 </a:t>
            </a:r>
            <a:r>
              <a:rPr lang="en-US" altLang="ko-KR" sz="1000" dirty="0">
                <a:solidFill>
                  <a:schemeClr val="accent1">
                    <a:lumMod val="75000"/>
                  </a:schemeClr>
                </a:solidFill>
              </a:rPr>
              <a:t>.show();</a:t>
            </a:r>
            <a:r>
              <a:rPr lang="ko-KR" altLang="en-US" sz="1000" dirty="0"/>
              <a:t>되어 나타난다</a:t>
            </a:r>
            <a:r>
              <a:rPr lang="en-US" altLang="ko-KR" sz="1000" dirty="0"/>
              <a:t>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4250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결제 완료 페이지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116" y="1110361"/>
            <a:ext cx="5753067" cy="3210809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타원 25"/>
          <p:cNvSpPr/>
          <p:nvPr/>
        </p:nvSpPr>
        <p:spPr>
          <a:xfrm>
            <a:off x="6732240" y="4190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100281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997371" y="369982"/>
            <a:ext cx="18886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결제 정보 등록이 정상적으로</a:t>
            </a:r>
            <a:endParaRPr lang="en-US" altLang="ko-KR" sz="1000" dirty="0"/>
          </a:p>
          <a:p>
            <a:r>
              <a:rPr lang="ko-KR" altLang="en-US" sz="1000" dirty="0"/>
              <a:t>처리 됐으면 결제 완료 페이지로</a:t>
            </a:r>
            <a:endParaRPr lang="en-US" altLang="ko-KR" sz="1000" dirty="0"/>
          </a:p>
          <a:p>
            <a:r>
              <a:rPr lang="ko-KR" altLang="en-US" sz="1000" dirty="0"/>
              <a:t>이동한다</a:t>
            </a:r>
            <a:r>
              <a:rPr lang="en-US" altLang="ko-KR" sz="1000" dirty="0"/>
              <a:t>.</a:t>
            </a:r>
          </a:p>
        </p:txBody>
      </p:sp>
      <p:sp>
        <p:nvSpPr>
          <p:cNvPr id="32" name="타원 31"/>
          <p:cNvSpPr/>
          <p:nvPr/>
        </p:nvSpPr>
        <p:spPr>
          <a:xfrm>
            <a:off x="6732240" y="119594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cxnSp>
        <p:nvCxnSpPr>
          <p:cNvPr id="35" name="직선 연결선 34"/>
          <p:cNvCxnSpPr/>
          <p:nvPr/>
        </p:nvCxnSpPr>
        <p:spPr>
          <a:xfrm>
            <a:off x="6835925" y="182881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997371" y="1146830"/>
            <a:ext cx="18998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파란 글씨를 누르면 </a:t>
            </a:r>
            <a:r>
              <a:rPr lang="ko-KR" altLang="en-US" sz="1000" dirty="0" err="1"/>
              <a:t>마이페이지</a:t>
            </a:r>
            <a:r>
              <a:rPr lang="en-US" altLang="ko-KR" sz="1000" dirty="0"/>
              <a:t>-</a:t>
            </a:r>
          </a:p>
          <a:p>
            <a:r>
              <a:rPr lang="ko-KR" altLang="en-US" sz="1000" dirty="0"/>
              <a:t>예약 확인 페이지로 이동하도록</a:t>
            </a:r>
            <a:endParaRPr lang="en-US" altLang="ko-KR" sz="1000" dirty="0"/>
          </a:p>
          <a:p>
            <a:r>
              <a:rPr lang="en-US" altLang="ko-KR" sz="1000" dirty="0"/>
              <a:t>a</a:t>
            </a:r>
            <a:r>
              <a:rPr lang="ko-KR" altLang="en-US" sz="1000" dirty="0"/>
              <a:t>태그 설정</a:t>
            </a:r>
            <a:endParaRPr lang="en-US" altLang="ko-KR" sz="1000" dirty="0"/>
          </a:p>
        </p:txBody>
      </p:sp>
      <p:sp>
        <p:nvSpPr>
          <p:cNvPr id="40" name="타원 39"/>
          <p:cNvSpPr/>
          <p:nvPr/>
        </p:nvSpPr>
        <p:spPr>
          <a:xfrm>
            <a:off x="6732240" y="206023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cxnSp>
        <p:nvCxnSpPr>
          <p:cNvPr id="41" name="직선 연결선 40"/>
          <p:cNvCxnSpPr/>
          <p:nvPr/>
        </p:nvCxnSpPr>
        <p:spPr>
          <a:xfrm>
            <a:off x="6835925" y="25869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997371" y="2011122"/>
            <a:ext cx="2008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확인 버튼을 누르면 메인 페이지로</a:t>
            </a:r>
            <a:endParaRPr lang="en-US" altLang="ko-KR" sz="1000" dirty="0"/>
          </a:p>
          <a:p>
            <a:r>
              <a:rPr lang="ko-KR" altLang="en-US" sz="1000" dirty="0"/>
              <a:t>이동한다</a:t>
            </a:r>
            <a:r>
              <a:rPr lang="en-US" altLang="ko-KR" sz="1000" dirty="0"/>
              <a:t>.</a:t>
            </a:r>
          </a:p>
        </p:txBody>
      </p:sp>
      <p:sp>
        <p:nvSpPr>
          <p:cNvPr id="46" name="타원 45"/>
          <p:cNvSpPr/>
          <p:nvPr/>
        </p:nvSpPr>
        <p:spPr>
          <a:xfrm>
            <a:off x="524205" y="103903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47" name="타원 46"/>
          <p:cNvSpPr/>
          <p:nvPr/>
        </p:nvSpPr>
        <p:spPr>
          <a:xfrm>
            <a:off x="2195736" y="157577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48" name="타원 47"/>
          <p:cNvSpPr/>
          <p:nvPr/>
        </p:nvSpPr>
        <p:spPr>
          <a:xfrm>
            <a:off x="2980914" y="19575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58" name="TextBox 5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0924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33"/>
          <a:stretch/>
        </p:blipFill>
        <p:spPr bwMode="auto">
          <a:xfrm>
            <a:off x="3347864" y="1347614"/>
            <a:ext cx="2979257" cy="259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973799" y="543699"/>
            <a:ext cx="1293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002F"/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사업자</a:t>
            </a:r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 요구사항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06408" y="186194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개발목적 및 요구사항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0306" y="798339"/>
            <a:ext cx="5663730" cy="403956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spcBef>
                <a:spcPts val="2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3.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로그인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사업자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일반 공통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라디오 버튼으로 일반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사업자 로그인 구분 가능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아이디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 입력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불일치 시 경고 창</a:t>
            </a: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아이디 찾기와 비밀번호 새로 지정이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일반과 동일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아이디 찾기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가입 시 입력한 전화번호를 통해 아이디를 검색하여 가져온다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</a:t>
            </a: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-&gt;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 재지정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: 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이메일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전화번호를 입력하면 새 비밀번호를 지정할 수 있다</a:t>
            </a: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2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4.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회원가입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일반인</a:t>
            </a: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회원가입 시 기존의 아이디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탈퇴여부를 떠나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는 사용할 수 없다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.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이용약관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필수입력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일반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 :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아이디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이메일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중복확인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50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자제한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비밀번호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(8</a:t>
            </a:r>
            <a:r>
              <a:rPr lang="ko-KR" altLang="en-US" sz="1100" dirty="0" err="1">
                <a:solidFill>
                  <a:srgbClr val="00002F"/>
                </a:solidFill>
                <a:latin typeface="+mn-ea"/>
              </a:rPr>
              <a:t>자이상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 숫자포함 문자열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재차 확인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20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 제한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sha-256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암호화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이름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한글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20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 제한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생년월일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(6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자리숫자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연락처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(-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없이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11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자리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endParaRPr lang="en-US" altLang="ko-KR" sz="1100" dirty="0">
              <a:solidFill>
                <a:srgbClr val="00002F"/>
              </a:solidFill>
              <a:latin typeface="+mn-ea"/>
            </a:endParaRPr>
          </a:p>
          <a:p>
            <a:pPr>
              <a:spcBef>
                <a:spcPts val="100"/>
              </a:spcBef>
            </a:pPr>
            <a:r>
              <a:rPr lang="en-US" altLang="ko-KR" sz="1200" b="1" dirty="0">
                <a:solidFill>
                  <a:srgbClr val="00002F"/>
                </a:solidFill>
                <a:latin typeface="+mn-ea"/>
              </a:rPr>
              <a:t>5. </a:t>
            </a:r>
            <a:r>
              <a:rPr lang="ko-KR" altLang="en-US" sz="1200" b="1" dirty="0">
                <a:solidFill>
                  <a:srgbClr val="00002F"/>
                </a:solidFill>
                <a:latin typeface="+mn-ea"/>
              </a:rPr>
              <a:t>일반 회원 계정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 예약 가능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 등록버튼 숨김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상품에 리뷰작성 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사진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글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작성자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아이디 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3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자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+*****),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평점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예약 확인 및 취소 가능	</a:t>
            </a:r>
          </a:p>
          <a:p>
            <a:pPr>
              <a:spcBef>
                <a:spcPts val="100"/>
              </a:spcBef>
            </a:pP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회원 탈퇴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탈퇴 시 예약 사항이 있으면 탈퇴 불가능</a:t>
            </a:r>
            <a:r>
              <a:rPr lang="en-US" altLang="ko-KR" sz="1100" dirty="0">
                <a:solidFill>
                  <a:srgbClr val="00002F"/>
                </a:solidFill>
                <a:latin typeface="+mn-ea"/>
              </a:rPr>
              <a:t>), </a:t>
            </a:r>
            <a:r>
              <a:rPr lang="ko-KR" altLang="en-US" sz="1100" dirty="0">
                <a:solidFill>
                  <a:srgbClr val="00002F"/>
                </a:solidFill>
                <a:latin typeface="+mn-ea"/>
              </a:rPr>
              <a:t>수정 가능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46439" y="534770"/>
            <a:ext cx="249647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6051" y="183823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01.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37217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  <a:latin typeface="+mn-ea"/>
              </a:rPr>
              <a:t>결제 완료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+mj-ea"/>
                <a:ea typeface="+mj-ea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+mj-ea"/>
                <a:ea typeface="+mj-ea"/>
              </a:rPr>
              <a:t>설명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116" y="1196258"/>
            <a:ext cx="5753067" cy="3039015"/>
          </a:xfrm>
          <a:prstGeom prst="rect">
            <a:avLst/>
          </a:prstGeom>
          <a:noFill/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타원 25"/>
          <p:cNvSpPr/>
          <p:nvPr/>
        </p:nvSpPr>
        <p:spPr>
          <a:xfrm>
            <a:off x="6732240" y="41909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6835925" y="120359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997371" y="369982"/>
            <a:ext cx="18421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결제 후 상품 예약 영역에서</a:t>
            </a:r>
            <a:endParaRPr lang="en-US" altLang="ko-KR" sz="1000" dirty="0"/>
          </a:p>
          <a:p>
            <a:r>
              <a:rPr lang="ko-KR" altLang="en-US" sz="1000" dirty="0"/>
              <a:t>같은 날짜를 선택 하면</a:t>
            </a:r>
            <a:endParaRPr lang="en-US" altLang="ko-KR" sz="1000" dirty="0"/>
          </a:p>
          <a:p>
            <a:r>
              <a:rPr lang="ko-KR" altLang="en-US" sz="1000" dirty="0"/>
              <a:t>남은 수량이 결제 한 수량만큼</a:t>
            </a:r>
            <a:endParaRPr lang="en-US" altLang="ko-KR" sz="1000" dirty="0"/>
          </a:p>
          <a:p>
            <a:r>
              <a:rPr lang="ko-KR" altLang="en-US" sz="1000" dirty="0"/>
              <a:t>줄어있는 것을 확인 할 수 있다</a:t>
            </a:r>
            <a:r>
              <a:rPr lang="en-US" altLang="ko-KR" sz="1000" dirty="0"/>
              <a:t>.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75948" y="3435846"/>
            <a:ext cx="720080" cy="216024"/>
          </a:xfrm>
          <a:prstGeom prst="rect">
            <a:avLst/>
          </a:prstGeom>
          <a:noFill/>
          <a:ln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75116" y="3292809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21" name="TextBox 20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25874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886912" y="2067694"/>
            <a:ext cx="3370177" cy="1010819"/>
            <a:chOff x="2984271" y="2067694"/>
            <a:chExt cx="3370177" cy="1010819"/>
          </a:xfrm>
        </p:grpSpPr>
        <p:sp>
          <p:nvSpPr>
            <p:cNvPr id="6" name="TextBox 5"/>
            <p:cNvSpPr txBox="1"/>
            <p:nvPr/>
          </p:nvSpPr>
          <p:spPr>
            <a:xfrm>
              <a:off x="3043754" y="2067694"/>
              <a:ext cx="311976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spc="-300" dirty="0">
                  <a:solidFill>
                    <a:srgbClr val="00002F"/>
                  </a:solidFill>
                  <a:latin typeface="한컴 솔잎 M" pitchFamily="18" charset="-127"/>
                  <a:ea typeface="한컴 솔잎 M" pitchFamily="18" charset="-127"/>
                </a:rPr>
                <a:t>리뷰 </a:t>
              </a:r>
              <a:r>
                <a:rPr lang="en-US" altLang="ko-KR" sz="4800" spc="-300" dirty="0">
                  <a:solidFill>
                    <a:srgbClr val="00002F"/>
                  </a:solidFill>
                  <a:latin typeface="한컴 솔잎 M" pitchFamily="18" charset="-127"/>
                  <a:ea typeface="한컴 솔잎 M" pitchFamily="18" charset="-127"/>
                </a:rPr>
                <a:t>&amp; </a:t>
              </a:r>
              <a:r>
                <a:rPr lang="ko-KR" altLang="en-US" sz="4800" spc="-300" dirty="0">
                  <a:solidFill>
                    <a:srgbClr val="00002F"/>
                  </a:solidFill>
                  <a:latin typeface="한컴 솔잎 M" pitchFamily="18" charset="-127"/>
                  <a:ea typeface="한컴 솔잎 M" pitchFamily="18" charset="-127"/>
                </a:rPr>
                <a:t>문의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984271" y="2819547"/>
              <a:ext cx="3370177" cy="258966"/>
            </a:xfrm>
            <a:prstGeom prst="rect">
              <a:avLst/>
            </a:prstGeom>
            <a:solidFill>
              <a:srgbClr val="8DBABD"/>
            </a:solidFill>
            <a:ln>
              <a:solidFill>
                <a:srgbClr val="8DBA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atin typeface="나눔고딕 ExtraBold" pitchFamily="50" charset="-127"/>
                <a:ea typeface="나눔고딕 ExtraBold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5014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833593" y="105614"/>
            <a:ext cx="2074607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리뷰작성 탭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상품문의 영역은 숨기고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리뷰작성 영역을 보여준다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33593" y="816982"/>
            <a:ext cx="2343911" cy="1236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해당 상품의 리뷰 리스트를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화면에 출력한다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한 개당 리뷰 평점</a:t>
            </a:r>
            <a:r>
              <a:rPr lang="en-US" altLang="ko-KR" sz="1100" dirty="0">
                <a:solidFill>
                  <a:prstClr val="black"/>
                </a:solidFill>
              </a:rPr>
              <a:t>(</a:t>
            </a:r>
            <a:r>
              <a:rPr lang="ko-KR" altLang="en-US" sz="1100" dirty="0" err="1">
                <a:solidFill>
                  <a:prstClr val="black"/>
                </a:solidFill>
              </a:rPr>
              <a:t>별점</a:t>
            </a:r>
            <a:r>
              <a:rPr lang="en-US" altLang="ko-KR" sz="1100" dirty="0">
                <a:solidFill>
                  <a:prstClr val="black"/>
                </a:solidFill>
              </a:rPr>
              <a:t>), </a:t>
            </a:r>
          </a:p>
          <a:p>
            <a:pPr>
              <a:spcBef>
                <a:spcPts val="200"/>
              </a:spcBef>
            </a:pPr>
            <a:r>
              <a:rPr lang="ko-KR" altLang="ko-KR" sz="1100" dirty="0"/>
              <a:t>작성자 아이디</a:t>
            </a:r>
            <a:r>
              <a:rPr lang="en-US" altLang="ko-KR" sz="1100" dirty="0"/>
              <a:t>(</a:t>
            </a:r>
            <a:r>
              <a:rPr lang="ko-KR" altLang="en-US" sz="1100" dirty="0"/>
              <a:t>앞에 </a:t>
            </a:r>
            <a:r>
              <a:rPr lang="ko-KR" altLang="ko-KR" sz="1100" dirty="0"/>
              <a:t>알파벳</a:t>
            </a:r>
            <a:r>
              <a:rPr lang="en-US" altLang="ko-KR" sz="1100" dirty="0"/>
              <a:t> 3</a:t>
            </a:r>
            <a:r>
              <a:rPr lang="ko-KR" altLang="ko-KR" sz="1100" dirty="0"/>
              <a:t>자 제외</a:t>
            </a:r>
            <a:endParaRPr lang="en-US" altLang="ko-KR" sz="1100" dirty="0"/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나머지 익명 처리</a:t>
            </a:r>
            <a:r>
              <a:rPr lang="en-US" altLang="ko-KR" sz="1100" dirty="0">
                <a:solidFill>
                  <a:prstClr val="black"/>
                </a:solidFill>
              </a:rPr>
              <a:t>), </a:t>
            </a:r>
            <a:r>
              <a:rPr lang="ko-KR" altLang="en-US" sz="1100" dirty="0">
                <a:solidFill>
                  <a:prstClr val="black"/>
                </a:solidFill>
              </a:rPr>
              <a:t>작성 날짜</a:t>
            </a:r>
            <a:r>
              <a:rPr lang="en-US" altLang="ko-KR" sz="1100" dirty="0">
                <a:solidFill>
                  <a:prstClr val="black"/>
                </a:solidFill>
              </a:rPr>
              <a:t>,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내용이 포함된다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625207" y="14598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625207" y="82908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75707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12522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39" y="1690635"/>
            <a:ext cx="5943034" cy="3056046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504527" y="152861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76535" y="221171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905127" y="22486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625207" y="219723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33593" y="2142936"/>
            <a:ext cx="2141933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삭제 버튼 클릭 시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alert</a:t>
            </a:r>
            <a:r>
              <a:rPr lang="ko-KR" altLang="en-US" sz="1100" dirty="0">
                <a:solidFill>
                  <a:prstClr val="black"/>
                </a:solidFill>
              </a:rPr>
              <a:t>창 알림 후 리뷰가 삭제된다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본인이 직접 작성한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리뷰에만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삭제 버튼이 보여진다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36" name="타원 35"/>
          <p:cNvSpPr/>
          <p:nvPr/>
        </p:nvSpPr>
        <p:spPr>
          <a:xfrm>
            <a:off x="5761111" y="415592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298932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6625207" y="309831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833593" y="3038470"/>
            <a:ext cx="2448106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리뷰작성 버튼 클릭 시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리스트 영역을 숨기고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작성 폼을 대신 보여준다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사용자만 리뷰작성 버튼을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볼 수 있으며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상품 이용 날짜가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지나지 않고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리뷰작성 버튼 클릭 시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alert</a:t>
            </a:r>
            <a:r>
              <a:rPr lang="ko-KR" altLang="en-US" sz="1100" dirty="0">
                <a:solidFill>
                  <a:prstClr val="black"/>
                </a:solidFill>
              </a:rPr>
              <a:t>창으로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작성 가능 조건을 알린다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4137518"/>
            <a:ext cx="3143689" cy="1624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타원 23"/>
          <p:cNvSpPr/>
          <p:nvPr/>
        </p:nvSpPr>
        <p:spPr>
          <a:xfrm>
            <a:off x="2520751" y="440893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5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835925" y="450149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6625207" y="461048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5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833593" y="4573498"/>
            <a:ext cx="1627369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한 페이지에 리뷰 </a:t>
            </a:r>
            <a:r>
              <a:rPr lang="en-US" altLang="ko-KR" sz="1100" dirty="0">
                <a:solidFill>
                  <a:prstClr val="black"/>
                </a:solidFill>
              </a:rPr>
              <a:t>5</a:t>
            </a:r>
            <a:r>
              <a:rPr lang="ko-KR" altLang="en-US" sz="1100" dirty="0">
                <a:solidFill>
                  <a:prstClr val="black"/>
                </a:solidFill>
              </a:rPr>
              <a:t>개씩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 err="1">
                <a:solidFill>
                  <a:prstClr val="black"/>
                </a:solidFill>
              </a:rPr>
              <a:t>페이징</a:t>
            </a:r>
            <a:r>
              <a:rPr lang="ko-KR" altLang="en-US" sz="1100" dirty="0">
                <a:solidFill>
                  <a:prstClr val="black"/>
                </a:solidFill>
              </a:rPr>
              <a:t> 처리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5436096" y="4324429"/>
            <a:ext cx="144016" cy="11952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321" y="2707837"/>
            <a:ext cx="2782165" cy="1519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직선 화살표 연결선 10"/>
          <p:cNvCxnSpPr/>
          <p:nvPr/>
        </p:nvCxnSpPr>
        <p:spPr>
          <a:xfrm flipH="1" flipV="1">
            <a:off x="1946065" y="2783809"/>
            <a:ext cx="259652" cy="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162762"/>
            <a:ext cx="1924795" cy="5530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3579862"/>
            <a:ext cx="1899074" cy="5272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745" y="1080850"/>
            <a:ext cx="3129399" cy="10588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5" name="직선 화살표 연결선 14"/>
          <p:cNvCxnSpPr/>
          <p:nvPr/>
        </p:nvCxnSpPr>
        <p:spPr>
          <a:xfrm flipV="1">
            <a:off x="1187624" y="1654138"/>
            <a:ext cx="1532337" cy="9176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리뷰 리스트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2932584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39432" y="535781"/>
            <a:ext cx="2420856" cy="2131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상품을 이용한 사용자만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작성을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할 수 있게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쿼리 문에 예약 날짜가 현재 날짜보다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작다는 </a:t>
            </a:r>
            <a:r>
              <a:rPr lang="en-US" altLang="ko-KR" sz="1100" dirty="0">
                <a:solidFill>
                  <a:prstClr val="black"/>
                </a:solidFill>
              </a:rPr>
              <a:t>where </a:t>
            </a:r>
            <a:r>
              <a:rPr lang="ko-KR" altLang="en-US" sz="1100" dirty="0">
                <a:solidFill>
                  <a:prstClr val="black"/>
                </a:solidFill>
              </a:rPr>
              <a:t>절을 추가하였고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그 경우의 </a:t>
            </a:r>
            <a:r>
              <a:rPr lang="en-US" altLang="ko-KR" sz="1100" dirty="0">
                <a:solidFill>
                  <a:prstClr val="black"/>
                </a:solidFill>
              </a:rPr>
              <a:t>result </a:t>
            </a:r>
            <a:r>
              <a:rPr lang="ko-KR" altLang="en-US" sz="1100" dirty="0">
                <a:solidFill>
                  <a:prstClr val="black"/>
                </a:solidFill>
              </a:rPr>
              <a:t>값은 </a:t>
            </a:r>
            <a:r>
              <a:rPr lang="en-US" altLang="ko-KR" sz="1100" dirty="0">
                <a:solidFill>
                  <a:prstClr val="black"/>
                </a:solidFill>
              </a:rPr>
              <a:t>1</a:t>
            </a:r>
            <a:r>
              <a:rPr lang="ko-KR" altLang="en-US" sz="1100" dirty="0">
                <a:solidFill>
                  <a:prstClr val="black"/>
                </a:solidFill>
              </a:rPr>
              <a:t>이기 때문에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작성 폼을 보여주고</a:t>
            </a:r>
            <a:r>
              <a:rPr lang="en-US" altLang="ko-KR" sz="1100" dirty="0">
                <a:solidFill>
                  <a:prstClr val="black"/>
                </a:solidFill>
              </a:rPr>
              <a:t>,</a:t>
            </a: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나머지 경우는 </a:t>
            </a:r>
            <a:r>
              <a:rPr lang="en-US" altLang="ko-KR" sz="1100" dirty="0">
                <a:solidFill>
                  <a:prstClr val="black"/>
                </a:solidFill>
              </a:rPr>
              <a:t>result </a:t>
            </a:r>
            <a:r>
              <a:rPr lang="ko-KR" altLang="en-US" sz="1100" dirty="0">
                <a:solidFill>
                  <a:prstClr val="black"/>
                </a:solidFill>
              </a:rPr>
              <a:t>값이 달라지고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작성이 제한되며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“</a:t>
            </a:r>
            <a:r>
              <a:rPr lang="ko-KR" altLang="en-US" sz="1100" dirty="0">
                <a:solidFill>
                  <a:prstClr val="black"/>
                </a:solidFill>
              </a:rPr>
              <a:t>상품 이용 후 작성 하실 수 있습니다</a:t>
            </a:r>
            <a:r>
              <a:rPr lang="en-US" altLang="ko-KR" sz="1100" dirty="0">
                <a:solidFill>
                  <a:prstClr val="black"/>
                </a:solidFill>
              </a:rPr>
              <a:t>”</a:t>
            </a:r>
          </a:p>
          <a:p>
            <a:pPr>
              <a:spcBef>
                <a:spcPts val="3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alert</a:t>
            </a:r>
            <a:r>
              <a:rPr lang="ko-KR" altLang="en-US" sz="1100" dirty="0">
                <a:solidFill>
                  <a:prstClr val="black"/>
                </a:solidFill>
              </a:rPr>
              <a:t>창으로 제한 이유를 알린다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88" y="1188527"/>
            <a:ext cx="4201112" cy="11526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571750"/>
            <a:ext cx="3248479" cy="2105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643758"/>
            <a:ext cx="2562583" cy="8764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리뷰 작성버튼 제한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</a:rPr>
              <a:t>)</a:t>
            </a:r>
            <a:r>
              <a:rPr lang="ko-KR" altLang="en-US" sz="1200" dirty="0">
                <a:solidFill>
                  <a:srgbClr val="00002F"/>
                </a:solidFill>
              </a:rPr>
              <a:t> </a:t>
            </a:r>
            <a:endParaRPr lang="en-US" altLang="ko-KR" sz="1200" dirty="0">
              <a:solidFill>
                <a:srgbClr val="0000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3502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921751" y="2067694"/>
            <a:ext cx="2207656" cy="1041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내용 입력 후 등록 버튼 클릭 시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alert</a:t>
            </a:r>
            <a:r>
              <a:rPr lang="ko-KR" altLang="en-US" sz="1100" dirty="0">
                <a:solidFill>
                  <a:prstClr val="black"/>
                </a:solidFill>
              </a:rPr>
              <a:t>창 알림 후 등록이 완료된다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내용을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입력하지 않은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경우에는 등록 버튼을 클릭하여도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등록이 완료되지 않는다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660232" y="33950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660232" y="156363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49163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74" y="1707654"/>
            <a:ext cx="5995750" cy="2131532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3267292" y="329183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662357" y="329183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321982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6660232" y="206769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921751" y="3291830"/>
            <a:ext cx="1502334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취소 버튼 클릭 시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작성 폼은 숨기고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리스트 화면을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다시 보여준다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32" name="타원 31"/>
          <p:cNvSpPr/>
          <p:nvPr/>
        </p:nvSpPr>
        <p:spPr>
          <a:xfrm>
            <a:off x="638021" y="21046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193" y="339502"/>
            <a:ext cx="1443239" cy="76687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21751" y="1158012"/>
            <a:ext cx="13195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별 평점 </a:t>
            </a:r>
            <a:r>
              <a:rPr lang="en-US" altLang="ko-KR" sz="1100" dirty="0">
                <a:solidFill>
                  <a:prstClr val="black"/>
                </a:solidFill>
              </a:rPr>
              <a:t>check box</a:t>
            </a:r>
          </a:p>
        </p:txBody>
      </p:sp>
      <p:sp>
        <p:nvSpPr>
          <p:cNvPr id="22" name="타원 21"/>
          <p:cNvSpPr/>
          <p:nvPr/>
        </p:nvSpPr>
        <p:spPr>
          <a:xfrm>
            <a:off x="638021" y="26807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21751" y="1563638"/>
            <a:ext cx="1891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내용을 입력할 수 있다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835925" y="192367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6660232" y="336383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447" y="1990644"/>
            <a:ext cx="2481609" cy="58110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21" y="3151430"/>
            <a:ext cx="2415401" cy="6444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TextBox 32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리뷰 작성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6041020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588224" y="808712"/>
            <a:ext cx="2621230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리뷰의 평점 데이터가 변경 될 시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(</a:t>
            </a:r>
            <a:r>
              <a:rPr lang="ko-KR" altLang="en-US" sz="1100" dirty="0">
                <a:solidFill>
                  <a:prstClr val="black"/>
                </a:solidFill>
              </a:rPr>
              <a:t>리뷰 등록 시 사용자의 평점 등록</a:t>
            </a:r>
            <a:r>
              <a:rPr lang="en-US" altLang="ko-KR" sz="1100" dirty="0">
                <a:solidFill>
                  <a:prstClr val="black"/>
                </a:solidFill>
              </a:rPr>
              <a:t>,</a:t>
            </a: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삭제 시 등록했던 평점이 없어짐</a:t>
            </a:r>
            <a:r>
              <a:rPr lang="en-US" altLang="ko-KR" sz="1100" dirty="0">
                <a:solidFill>
                  <a:prstClr val="black"/>
                </a:solidFill>
              </a:rPr>
              <a:t>),</a:t>
            </a: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평점을 동시에 업데이트하기 위해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등록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리뷰 삭제 컨트롤러에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평점 업데이트 내용을 추가했다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300"/>
              </a:spcBef>
            </a:pP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      한 상품에 달린 리뷰가 모두 삭제되어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리뷰 평점 데이터 자체가 없을 경우에는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리스트에 </a:t>
            </a:r>
            <a:r>
              <a:rPr lang="en-US" altLang="ko-KR" sz="1100" dirty="0">
                <a:solidFill>
                  <a:prstClr val="black"/>
                </a:solidFill>
              </a:rPr>
              <a:t>0</a:t>
            </a:r>
            <a:r>
              <a:rPr lang="ko-KR" altLang="en-US" sz="1100" dirty="0">
                <a:solidFill>
                  <a:prstClr val="black"/>
                </a:solidFill>
              </a:rPr>
              <a:t>이란 평점을 출력하기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위해 평점을 </a:t>
            </a:r>
            <a:r>
              <a:rPr lang="en-US" altLang="ko-KR" sz="1100" dirty="0">
                <a:solidFill>
                  <a:prstClr val="black"/>
                </a:solidFill>
              </a:rPr>
              <a:t>0</a:t>
            </a:r>
            <a:r>
              <a:rPr lang="ko-KR" altLang="en-US" sz="1100" dirty="0">
                <a:solidFill>
                  <a:prstClr val="black"/>
                </a:solidFill>
              </a:rPr>
              <a:t>으로 </a:t>
            </a:r>
            <a:r>
              <a:rPr lang="en-US" altLang="ko-KR" sz="1100" dirty="0">
                <a:solidFill>
                  <a:prstClr val="black"/>
                </a:solidFill>
              </a:rPr>
              <a:t>set </a:t>
            </a:r>
            <a:r>
              <a:rPr lang="ko-KR" altLang="en-US" sz="1100" dirty="0">
                <a:solidFill>
                  <a:prstClr val="black"/>
                </a:solidFill>
              </a:rPr>
              <a:t>해놓았다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161853"/>
            <a:ext cx="3329453" cy="23148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034061"/>
            <a:ext cx="3138926" cy="1409897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61853"/>
            <a:ext cx="2972215" cy="17924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타원 12"/>
          <p:cNvSpPr/>
          <p:nvPr/>
        </p:nvSpPr>
        <p:spPr>
          <a:xfrm>
            <a:off x="3203848" y="235572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660232" y="2248693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리뷰에 따른 상품 평점 업데이트 </a:t>
            </a:r>
            <a:endParaRPr lang="en-US" altLang="ko-KR" sz="1200" dirty="0">
              <a:solidFill>
                <a:srgbClr val="00002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89732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21751" y="339502"/>
            <a:ext cx="2074607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상품문의 탭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리뷰작성 영역은 숨기고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상품문의 영역을 보여준다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21751" y="1131590"/>
            <a:ext cx="1851789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문의 제목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상품 문의 상세보기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팝업 창이 화면에 나타난다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66023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660232" y="12035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05958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1851670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" y="1690635"/>
            <a:ext cx="6480719" cy="3056046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936575" y="160062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16495" y="26807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041031" y="268074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660232" y="19956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21751" y="1923678"/>
            <a:ext cx="2077813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사업자가 </a:t>
            </a:r>
            <a:r>
              <a:rPr lang="ko-KR" altLang="en-US" sz="1100" dirty="0" err="1">
                <a:solidFill>
                  <a:prstClr val="black"/>
                </a:solidFill>
              </a:rPr>
              <a:t>답글을</a:t>
            </a:r>
            <a:r>
              <a:rPr lang="ko-KR" altLang="en-US" sz="1100" dirty="0">
                <a:solidFill>
                  <a:prstClr val="black"/>
                </a:solidFill>
              </a:rPr>
              <a:t> 등록하면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카운트가 동시에 업데이트 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36" name="타원 35"/>
          <p:cNvSpPr/>
          <p:nvPr/>
        </p:nvSpPr>
        <p:spPr>
          <a:xfrm>
            <a:off x="5977135" y="37608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242773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6660232" y="257175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921751" y="2499742"/>
            <a:ext cx="1848583" cy="1236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문의 쓰기 버튼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상품 문의 리스트를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숨기고 상품 문의 작성 폼을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대신 보여준다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사용자만 문의 쓰기 버튼을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볼 수 있다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4107987"/>
            <a:ext cx="3715269" cy="191955"/>
          </a:xfrm>
          <a:prstGeom prst="rect">
            <a:avLst/>
          </a:prstGeom>
        </p:spPr>
      </p:pic>
      <p:sp>
        <p:nvSpPr>
          <p:cNvPr id="24" name="타원 23"/>
          <p:cNvSpPr/>
          <p:nvPr/>
        </p:nvSpPr>
        <p:spPr>
          <a:xfrm>
            <a:off x="2664767" y="451596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5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835925" y="379588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6660232" y="4011910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5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921751" y="3939902"/>
            <a:ext cx="1800493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한 페이지에 문의 글 </a:t>
            </a:r>
            <a:r>
              <a:rPr lang="en-US" altLang="ko-KR" sz="1100" dirty="0">
                <a:solidFill>
                  <a:prstClr val="black"/>
                </a:solidFill>
              </a:rPr>
              <a:t>5</a:t>
            </a:r>
            <a:r>
              <a:rPr lang="ko-KR" altLang="en-US" sz="1100" dirty="0">
                <a:solidFill>
                  <a:prstClr val="black"/>
                </a:solidFill>
              </a:rPr>
              <a:t>개씩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 err="1">
                <a:solidFill>
                  <a:prstClr val="black"/>
                </a:solidFill>
              </a:rPr>
              <a:t>페이징</a:t>
            </a:r>
            <a:r>
              <a:rPr lang="ko-KR" altLang="en-US" sz="1100" dirty="0">
                <a:solidFill>
                  <a:prstClr val="black"/>
                </a:solidFill>
              </a:rPr>
              <a:t> 처리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상품 문의 리스트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837185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20022"/>
            <a:ext cx="6109236" cy="2907912"/>
          </a:xfrm>
          <a:prstGeom prst="rect">
            <a:avLst/>
          </a:prstGeom>
          <a:ln>
            <a:noFill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/>
          <p:cNvSpPr txBox="1"/>
          <p:nvPr/>
        </p:nvSpPr>
        <p:spPr>
          <a:xfrm>
            <a:off x="6588224" y="535781"/>
            <a:ext cx="259398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문의 질문 리스트를 구현하기 위해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해당 상품의 번호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상품 문의 질문 번호</a:t>
            </a:r>
            <a:r>
              <a:rPr lang="en-US" altLang="ko-KR" sz="1100" dirty="0">
                <a:solidFill>
                  <a:prstClr val="black"/>
                </a:solidFill>
              </a:rPr>
              <a:t>,</a:t>
            </a: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작성자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제목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작성 내용</a:t>
            </a:r>
            <a:r>
              <a:rPr lang="en-US" altLang="ko-KR" sz="1100" dirty="0">
                <a:solidFill>
                  <a:prstClr val="black"/>
                </a:solidFill>
              </a:rPr>
              <a:t>, </a:t>
            </a:r>
            <a:r>
              <a:rPr lang="ko-KR" altLang="en-US" sz="1100" dirty="0">
                <a:solidFill>
                  <a:prstClr val="black"/>
                </a:solidFill>
              </a:rPr>
              <a:t>작성 날짜</a:t>
            </a:r>
            <a:r>
              <a:rPr lang="en-US" altLang="ko-KR" sz="1100" dirty="0">
                <a:solidFill>
                  <a:prstClr val="black"/>
                </a:solidFill>
              </a:rPr>
              <a:t>,</a:t>
            </a: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등록된 답변 수를 불러왔고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질문 테이블에 없는 답변 수를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답변 테이블에서 불러오기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위해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3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outer join</a:t>
            </a:r>
            <a:r>
              <a:rPr lang="ko-KR" altLang="en-US" sz="1100" dirty="0">
                <a:solidFill>
                  <a:prstClr val="black"/>
                </a:solidFill>
              </a:rPr>
              <a:t>을 사용했다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상품 문의 리스트 </a:t>
            </a:r>
            <a:r>
              <a:rPr lang="en-US" altLang="ko-KR" sz="1200" dirty="0">
                <a:solidFill>
                  <a:srgbClr val="00002F"/>
                </a:solidFill>
              </a:rPr>
              <a:t>xml </a:t>
            </a:r>
            <a:r>
              <a:rPr lang="ko-KR" altLang="en-US" sz="1200" dirty="0">
                <a:solidFill>
                  <a:srgbClr val="00002F"/>
                </a:solidFill>
              </a:rPr>
              <a:t>작성</a:t>
            </a:r>
            <a:endParaRPr lang="en-US" altLang="ko-KR" sz="1200" dirty="0">
              <a:solidFill>
                <a:srgbClr val="0000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9208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21751" y="339502"/>
            <a:ext cx="1635384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문의 작성 폼으로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문의 제목과 작성 내용을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입력할 수 있다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21751" y="1131590"/>
            <a:ext cx="2141933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내용을 전부 입력한 후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등록 버튼 클릭 시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en-US" altLang="ko-KR" sz="1100" dirty="0">
                <a:solidFill>
                  <a:prstClr val="black"/>
                </a:solidFill>
              </a:rPr>
              <a:t>alert</a:t>
            </a:r>
            <a:r>
              <a:rPr lang="ko-KR" altLang="en-US" sz="1100" dirty="0">
                <a:solidFill>
                  <a:prstClr val="black"/>
                </a:solidFill>
              </a:rPr>
              <a:t>창 알림 후 등록이 완료된다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문의 제목이나 작성 내용을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입력하지 않은 경우에는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등록 버튼을 클릭하여도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등록이 완료되지 않는다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660232" y="4199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660232" y="1203598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1059582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5" y="1707654"/>
            <a:ext cx="6480719" cy="2131532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5689103" y="32568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156176" y="32568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2643758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6660232" y="278777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921751" y="2715766"/>
            <a:ext cx="1808508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취소 버튼 클릭 시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문의 작성 폼을 숨기고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문의 리스트 화면을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다시 보여준다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246" y="3308783"/>
            <a:ext cx="2251834" cy="63111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직선 화살표 연결선 11"/>
          <p:cNvCxnSpPr>
            <a:stCxn id="2" idx="3"/>
          </p:cNvCxnSpPr>
          <p:nvPr/>
        </p:nvCxnSpPr>
        <p:spPr>
          <a:xfrm flipV="1">
            <a:off x="5292080" y="3624342"/>
            <a:ext cx="216024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467544" y="2104677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상품 문의 작성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사용자</a:t>
            </a:r>
            <a:r>
              <a:rPr lang="en-US" altLang="ko-KR" sz="1200" dirty="0">
                <a:solidFill>
                  <a:srgbClr val="00002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1535332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946439" y="534770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876256" y="123478"/>
            <a:ext cx="2074607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로그인 한 사용자가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직접 작성한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상품 문의 내용이며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아직 사업자가 </a:t>
            </a:r>
            <a:r>
              <a:rPr lang="ko-KR" altLang="en-US" sz="1100" dirty="0" err="1">
                <a:solidFill>
                  <a:prstClr val="black"/>
                </a:solidFill>
              </a:rPr>
              <a:t>답글을</a:t>
            </a:r>
            <a:r>
              <a:rPr lang="ko-KR" altLang="en-US" sz="1100" dirty="0">
                <a:solidFill>
                  <a:prstClr val="black"/>
                </a:solidFill>
              </a:rPr>
              <a:t> 달지 않은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상태라 </a:t>
            </a:r>
            <a:r>
              <a:rPr lang="ko-KR" altLang="en-US" sz="1100" dirty="0" err="1">
                <a:solidFill>
                  <a:prstClr val="black"/>
                </a:solidFill>
              </a:rPr>
              <a:t>답글</a:t>
            </a:r>
            <a:r>
              <a:rPr lang="ko-KR" altLang="en-US" sz="1100" dirty="0">
                <a:solidFill>
                  <a:prstClr val="black"/>
                </a:solidFill>
              </a:rPr>
              <a:t> 창은 비어있다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76256" y="987574"/>
            <a:ext cx="2074607" cy="18210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삭제 버튼은 본인이 직접 작성한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문의 글에만 보여지며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클릭 시 </a:t>
            </a:r>
            <a:r>
              <a:rPr lang="en-US" altLang="ko-KR" sz="1100" dirty="0">
                <a:solidFill>
                  <a:prstClr val="black"/>
                </a:solidFill>
              </a:rPr>
              <a:t>alert</a:t>
            </a:r>
            <a:r>
              <a:rPr lang="ko-KR" altLang="en-US" sz="1100" dirty="0">
                <a:solidFill>
                  <a:prstClr val="black"/>
                </a:solidFill>
              </a:rPr>
              <a:t>창 알림 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삭제가 완료된다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    </a:t>
            </a:r>
            <a:r>
              <a:rPr lang="ko-KR" altLang="en-US" sz="1100" dirty="0" err="1">
                <a:solidFill>
                  <a:prstClr val="black"/>
                </a:solidFill>
              </a:rPr>
              <a:t>처럼</a:t>
            </a:r>
            <a:r>
              <a:rPr lang="ko-KR" altLang="en-US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 err="1">
                <a:solidFill>
                  <a:prstClr val="black"/>
                </a:solidFill>
              </a:rPr>
              <a:t>답글이</a:t>
            </a:r>
            <a:r>
              <a:rPr lang="ko-KR" altLang="en-US" sz="1100" dirty="0">
                <a:solidFill>
                  <a:prstClr val="black"/>
                </a:solidFill>
              </a:rPr>
              <a:t> 있는 게시물을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삭제 할 경우에는 </a:t>
            </a:r>
            <a:r>
              <a:rPr lang="ko-KR" altLang="en-US" sz="1100" dirty="0" err="1">
                <a:solidFill>
                  <a:prstClr val="black"/>
                </a:solidFill>
              </a:rPr>
              <a:t>답글과</a:t>
            </a:r>
            <a:r>
              <a:rPr lang="ko-KR" altLang="en-US" sz="1100" dirty="0">
                <a:solidFill>
                  <a:prstClr val="black"/>
                </a:solidFill>
              </a:rPr>
              <a:t> 함께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삭제가 완료된다</a:t>
            </a:r>
            <a:r>
              <a:rPr lang="en-US" altLang="ko-KR" sz="1100" dirty="0">
                <a:solidFill>
                  <a:prstClr val="black"/>
                </a:solidFill>
              </a:rPr>
              <a:t>. </a:t>
            </a:r>
            <a:r>
              <a:rPr lang="ko-KR" altLang="en-US" sz="1100" u="heavy" dirty="0">
                <a:solidFill>
                  <a:prstClr val="black"/>
                </a:solidFill>
                <a:uFill>
                  <a:solidFill>
                    <a:srgbClr val="FF0000"/>
                  </a:solidFill>
                </a:uFill>
              </a:rPr>
              <a:t>삭제 완료 시 </a:t>
            </a:r>
            <a:endParaRPr lang="en-US" altLang="ko-KR" sz="1100" u="heavy" dirty="0">
              <a:solidFill>
                <a:prstClr val="black"/>
              </a:solidFill>
              <a:uFill>
                <a:solidFill>
                  <a:srgbClr val="FF0000"/>
                </a:solidFill>
              </a:uFill>
            </a:endParaRPr>
          </a:p>
          <a:p>
            <a:pPr>
              <a:spcBef>
                <a:spcPts val="200"/>
              </a:spcBef>
            </a:pPr>
            <a:r>
              <a:rPr lang="ko-KR" altLang="en-US" sz="1100" u="heavy" dirty="0">
                <a:solidFill>
                  <a:prstClr val="black"/>
                </a:solidFill>
                <a:uFill>
                  <a:solidFill>
                    <a:srgbClr val="FF0000"/>
                  </a:solidFill>
                </a:uFill>
              </a:rPr>
              <a:t>부모 창인 상품  문의 리스트가</a:t>
            </a:r>
            <a:endParaRPr lang="en-US" altLang="ko-KR" sz="1100" u="heavy" dirty="0">
              <a:solidFill>
                <a:prstClr val="black"/>
              </a:solidFill>
              <a:uFill>
                <a:solidFill>
                  <a:srgbClr val="FF0000"/>
                </a:solidFill>
              </a:uFill>
            </a:endParaRPr>
          </a:p>
          <a:p>
            <a:pPr>
              <a:spcBef>
                <a:spcPts val="200"/>
              </a:spcBef>
            </a:pPr>
            <a:r>
              <a:rPr lang="ko-KR" altLang="en-US" sz="1100" u="heavy" dirty="0">
                <a:solidFill>
                  <a:prstClr val="black"/>
                </a:solidFill>
                <a:uFill>
                  <a:solidFill>
                    <a:srgbClr val="FF0000"/>
                  </a:solidFill>
                </a:uFill>
              </a:rPr>
              <a:t>동시에 업데이트 된다</a:t>
            </a:r>
            <a:r>
              <a:rPr lang="en-US" altLang="ko-KR" sz="1100" u="heavy" dirty="0">
                <a:solidFill>
                  <a:prstClr val="black"/>
                </a:solidFill>
                <a:uFill>
                  <a:solidFill>
                    <a:srgbClr val="FF0000"/>
                  </a:solidFill>
                </a:uFill>
              </a:rPr>
              <a:t>.</a:t>
            </a:r>
          </a:p>
        </p:txBody>
      </p:sp>
      <p:sp>
        <p:nvSpPr>
          <p:cNvPr id="27" name="타원 26"/>
          <p:cNvSpPr/>
          <p:nvPr/>
        </p:nvSpPr>
        <p:spPr>
          <a:xfrm>
            <a:off x="6660232" y="160461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660232" y="105958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835925" y="98757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5925" y="2787774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06408" y="186194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2F"/>
                </a:solidFill>
                <a:latin typeface="한컴 솔잎 M"/>
                <a:ea typeface="한컴 솔잎 M"/>
              </a:rPr>
              <a:t>UI </a:t>
            </a:r>
            <a:r>
              <a:rPr lang="ko-KR" altLang="en-US" dirty="0">
                <a:solidFill>
                  <a:srgbClr val="00002F"/>
                </a:solidFill>
                <a:latin typeface="한컴 솔잎 M"/>
                <a:ea typeface="한컴 솔잎 M"/>
              </a:rPr>
              <a:t>설명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2" y="1690636"/>
            <a:ext cx="3040805" cy="2657846"/>
          </a:xfrm>
          <a:prstGeom prst="rect">
            <a:avLst/>
          </a:prstGeom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타원 32"/>
          <p:cNvSpPr/>
          <p:nvPr/>
        </p:nvSpPr>
        <p:spPr>
          <a:xfrm>
            <a:off x="6660232" y="285978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76256" y="2787774"/>
            <a:ext cx="1811714" cy="651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다른 사용자가 작성한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상품 문의 글이며 그래서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삭제 버튼이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보이지 않는다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6835925" y="3435846"/>
            <a:ext cx="216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6660232" y="3507854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876256" y="3435846"/>
            <a:ext cx="2250937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닫기 버튼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클릭 시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상세 보기 팝업 창이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ko-KR" altLang="en-US" sz="1100" dirty="0">
                <a:solidFill>
                  <a:prstClr val="black"/>
                </a:solidFill>
              </a:rPr>
              <a:t>닫힌다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닫기 버튼을 직접 클릭하지 않아도</a:t>
            </a:r>
            <a:endParaRPr lang="en-US" altLang="ko-KR" sz="1100" dirty="0">
              <a:solidFill>
                <a:prstClr val="black"/>
              </a:solidFill>
            </a:endParaRPr>
          </a:p>
          <a:p>
            <a:pPr>
              <a:spcBef>
                <a:spcPts val="200"/>
              </a:spcBef>
            </a:pPr>
            <a:r>
              <a:rPr lang="ko-KR" altLang="en-US" sz="1100" dirty="0">
                <a:solidFill>
                  <a:prstClr val="black"/>
                </a:solidFill>
              </a:rPr>
              <a:t>로그아웃 시 자동으로 모두 닫힌다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336" y="1690636"/>
            <a:ext cx="2756864" cy="2657846"/>
          </a:xfrm>
          <a:prstGeom prst="rect">
            <a:avLst/>
          </a:prstGeom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타원 21"/>
          <p:cNvSpPr/>
          <p:nvPr/>
        </p:nvSpPr>
        <p:spPr>
          <a:xfrm>
            <a:off x="3635896" y="14566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4860032" y="37958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72479" y="1456605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1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440631" y="3795886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4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203" y="2677381"/>
            <a:ext cx="2138661" cy="6144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타원 34"/>
          <p:cNvSpPr/>
          <p:nvPr/>
        </p:nvSpPr>
        <p:spPr>
          <a:xfrm>
            <a:off x="6948264" y="1779662"/>
            <a:ext cx="180000" cy="180000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3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736775" y="1779662"/>
            <a:ext cx="251049" cy="251049"/>
          </a:xfrm>
          <a:prstGeom prst="ellipse">
            <a:avLst/>
          </a:prstGeom>
          <a:solidFill>
            <a:srgbClr val="00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prstClr val="white"/>
                </a:solidFill>
              </a:rPr>
              <a:t>2</a:t>
            </a:r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915816" y="2211710"/>
            <a:ext cx="0" cy="36582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14" y="3859039"/>
            <a:ext cx="2195819" cy="600159"/>
          </a:xfrm>
          <a:prstGeom prst="rect">
            <a:avLst/>
          </a:prstGeom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203" y="2577634"/>
            <a:ext cx="5282350" cy="138132"/>
          </a:xfrm>
          <a:prstGeom prst="rect">
            <a:avLst/>
          </a:prstGeom>
          <a:ln>
            <a:solidFill>
              <a:srgbClr val="00002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15766"/>
            <a:ext cx="1857375" cy="147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꺾인 연결선 11"/>
          <p:cNvCxnSpPr>
            <a:stCxn id="40" idx="3"/>
          </p:cNvCxnSpPr>
          <p:nvPr/>
        </p:nvCxnSpPr>
        <p:spPr>
          <a:xfrm flipV="1">
            <a:off x="3117007" y="2394620"/>
            <a:ext cx="3794274" cy="394965"/>
          </a:xfrm>
          <a:prstGeom prst="bentConnector3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83" y="3255441"/>
            <a:ext cx="2881313" cy="2524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836051" y="183823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+mj-lt"/>
                <a:ea typeface="나눔스퀘어 ExtraBold" panose="020B0600000101010101" pitchFamily="50" charset="-127"/>
              </a:rPr>
              <a:t>07.</a:t>
            </a:r>
            <a:endParaRPr lang="ko-KR" altLang="en-US" spc="-150" dirty="0">
              <a:solidFill>
                <a:srgbClr val="00002F"/>
              </a:solidFill>
              <a:latin typeface="+mj-lt"/>
              <a:ea typeface="나눔스퀘어 ExtraBold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77666" y="535781"/>
            <a:ext cx="445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002F"/>
                </a:solidFill>
              </a:rPr>
              <a:t>상품 문의 상세 보기 팝업 창 </a:t>
            </a:r>
            <a:r>
              <a:rPr lang="en-US" altLang="ko-KR" sz="1200" dirty="0">
                <a:solidFill>
                  <a:srgbClr val="00002F"/>
                </a:solidFill>
              </a:rPr>
              <a:t>(</a:t>
            </a:r>
            <a:r>
              <a:rPr lang="ko-KR" altLang="en-US" sz="1200" dirty="0">
                <a:solidFill>
                  <a:srgbClr val="00002F"/>
                </a:solidFill>
              </a:rPr>
              <a:t>사용자 </a:t>
            </a:r>
            <a:r>
              <a:rPr lang="en-US" altLang="ko-KR" sz="1200" dirty="0">
                <a:solidFill>
                  <a:srgbClr val="00002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32471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한컴 솔잎 M"/>
        <a:ea typeface="한컴 솔잎 M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200"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3">
      <a:majorFont>
        <a:latin typeface="한컴 솔잎 M"/>
        <a:ea typeface="한컴 솔잎 M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200"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8847</Words>
  <Application>Microsoft Office PowerPoint</Application>
  <PresentationFormat>화면 슬라이드 쇼(16:9)</PresentationFormat>
  <Paragraphs>2657</Paragraphs>
  <Slides>190</Slides>
  <Notes>32</Notes>
  <HiddenSlides>1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190</vt:i4>
      </vt:variant>
    </vt:vector>
  </HeadingPairs>
  <TitlesOfParts>
    <vt:vector size="200" baseType="lpstr">
      <vt:lpstr>굴림</vt:lpstr>
      <vt:lpstr>Arial</vt:lpstr>
      <vt:lpstr>나눔고딕</vt:lpstr>
      <vt:lpstr>한컴 솔잎 M</vt:lpstr>
      <vt:lpstr>맑은 고딕</vt:lpstr>
      <vt:lpstr>나눔스퀘어 ExtraBold</vt:lpstr>
      <vt:lpstr>Arial Rounded MT Bold</vt:lpstr>
      <vt:lpstr>나눔고딕 ExtraBold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alfo8-22</dc:creator>
  <cp:lastModifiedBy>alfo8-19</cp:lastModifiedBy>
  <cp:revision>227</cp:revision>
  <dcterms:created xsi:type="dcterms:W3CDTF">2019-01-04T07:42:37Z</dcterms:created>
  <dcterms:modified xsi:type="dcterms:W3CDTF">2019-01-22T05:35:37Z</dcterms:modified>
  <cp:contentStatus/>
  <cp:version>0906.0100.01</cp:version>
</cp:coreProperties>
</file>